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8" r:id="rId5"/>
    <p:sldId id="269" r:id="rId6"/>
    <p:sldId id="259" r:id="rId7"/>
    <p:sldId id="260" r:id="rId8"/>
    <p:sldId id="261" r:id="rId9"/>
    <p:sldId id="262" r:id="rId10"/>
    <p:sldId id="263" r:id="rId11"/>
    <p:sldId id="268" r:id="rId12"/>
    <p:sldId id="264" r:id="rId13"/>
    <p:sldId id="266" r:id="rId14"/>
    <p:sldId id="267" r:id="rId15"/>
    <p:sldId id="265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51" autoAdjust="0"/>
  </p:normalViewPr>
  <p:slideViewPr>
    <p:cSldViewPr snapToObjects="1" showGuides="1">
      <p:cViewPr>
        <p:scale>
          <a:sx n="75" d="100"/>
          <a:sy n="75" d="100"/>
        </p:scale>
        <p:origin x="540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54" d="100"/>
          <a:sy n="54" d="100"/>
        </p:scale>
        <p:origin x="207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15B2D-6D73-4988-B311-48A561794E06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44FD4-54EE-43AA-A0FB-29AA5D064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396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90E8E-9452-4ACA-8862-C3D61EDC3790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C6BEA-42F9-4518-8529-5B4A49304B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7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C6BEA-42F9-4518-8529-5B4A49304B0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958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C6BEA-42F9-4518-8529-5B4A49304B0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895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20048" y="2817052"/>
            <a:ext cx="7992276" cy="1661993"/>
          </a:xfrm>
        </p:spPr>
        <p:txBody>
          <a:bodyPr anchor="t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020048" y="1628800"/>
            <a:ext cx="7992276" cy="954375"/>
          </a:xfrm>
        </p:spPr>
        <p:txBody>
          <a:bodyPr anchor="b">
            <a:noAutofit/>
          </a:bodyPr>
          <a:lstStyle>
            <a:lvl1pPr marL="0" indent="0" algn="l">
              <a:buNone/>
              <a:defRPr sz="18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9 novembre 2020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25" y="476672"/>
            <a:ext cx="3240000" cy="999917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1020048" y="4499538"/>
            <a:ext cx="7992276" cy="26161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7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FontTx/>
              <a:buNone/>
              <a:defRPr sz="1700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FontTx/>
              <a:buNone/>
              <a:defRPr sz="17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buFontTx/>
              <a:buNone/>
              <a:defRPr sz="17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7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err="1" smtClean="0"/>
              <a:t>SOUS-TITRe</a:t>
            </a:r>
            <a:endParaRPr lang="fr-FR" dirty="0" smtClean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731" y="0"/>
            <a:ext cx="2788269" cy="6858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5896546"/>
            <a:ext cx="5040000" cy="76102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25" y="5616060"/>
            <a:ext cx="1435258" cy="104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06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14042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 sz="1200" b="0" cap="none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 • jj/mm/aaaa</a:t>
            </a:r>
            <a:endParaRPr lang="fr-FR"/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1093046" y="728700"/>
            <a:ext cx="4680000" cy="707886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300" cap="none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FontTx/>
              <a:buNone/>
              <a:defRPr sz="17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FontTx/>
              <a:buNone/>
              <a:defRPr sz="17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FontTx/>
              <a:buNone/>
              <a:defRPr sz="17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6096000" y="631723"/>
            <a:ext cx="3780420" cy="407016"/>
          </a:xfrm>
          <a:solidFill>
            <a:schemeClr val="tx2"/>
          </a:solidFill>
        </p:spPr>
        <p:txBody>
          <a:bodyPr lIns="72000" tIns="72000" rIns="72000" bIns="7200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700" b="0" cap="none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FontTx/>
              <a:buNone/>
              <a:defRPr sz="1700" cap="none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FontTx/>
              <a:buNone/>
              <a:defRPr sz="1700" cap="none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FontTx/>
              <a:buNone/>
              <a:defRPr sz="1700" cap="none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700" cap="none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22637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 • jj/mm/aaaa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4035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ô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9536" y="1628800"/>
            <a:ext cx="4968552" cy="194421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9094" y="3933056"/>
            <a:ext cx="5335554" cy="25155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1720636"/>
            <a:ext cx="2552669" cy="18523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949" y="5293651"/>
            <a:ext cx="1691823" cy="126501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0"/>
            <a:ext cx="12190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Part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354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1225" y="2744924"/>
            <a:ext cx="8532000" cy="1661993"/>
          </a:xfrm>
        </p:spPr>
        <p:txBody>
          <a:bodyPr anchor="t">
            <a:noAutofit/>
          </a:bodyPr>
          <a:lstStyle>
            <a:lvl1pPr algn="l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1225" y="1556792"/>
            <a:ext cx="8532000" cy="1053408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" t="4324" r="50107" b="7360"/>
          <a:stretch/>
        </p:blipFill>
        <p:spPr>
          <a:xfrm>
            <a:off x="714976" y="296732"/>
            <a:ext cx="1080000" cy="720000"/>
          </a:xfrm>
          <a:prstGeom prst="rect">
            <a:avLst/>
          </a:prstGeom>
        </p:spPr>
      </p:pic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23313" y="6391490"/>
            <a:ext cx="6840000" cy="184666"/>
          </a:xfrm>
          <a:prstGeom prst="rect">
            <a:avLst/>
          </a:prstGeom>
        </p:spPr>
        <p:txBody>
          <a:bodyPr vert="horz" lIns="36000" tIns="0" rIns="36000" bIns="0" rtlCol="0" anchor="b">
            <a:spAutoFit/>
          </a:bodyPr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fr-FR" smtClean="0"/>
              <a:t>Titre de la présentation • jj/mm/aaaa</a:t>
            </a:r>
            <a:endParaRPr lang="fr-FR" dirty="0"/>
          </a:p>
        </p:txBody>
      </p:sp>
      <p:sp>
        <p:nvSpPr>
          <p:cNvPr id="15" name="ZoneTexte 14"/>
          <p:cNvSpPr txBox="1"/>
          <p:nvPr userDrawn="1"/>
        </p:nvSpPr>
        <p:spPr>
          <a:xfrm>
            <a:off x="526669" y="6366520"/>
            <a:ext cx="394907" cy="230832"/>
          </a:xfrm>
          <a:prstGeom prst="rect">
            <a:avLst/>
          </a:prstGeom>
          <a:noFill/>
        </p:spPr>
        <p:txBody>
          <a:bodyPr wrap="none" lIns="36000" tIns="0" rIns="36000" bIns="0" rtlCol="0" anchor="b">
            <a:spAutoFit/>
          </a:bodyPr>
          <a:lstStyle/>
          <a:p>
            <a:pPr algn="r"/>
            <a:fld id="{1ACE1567-20BF-4491-BBF4-D47A0D75420E}" type="slidenum">
              <a:rPr lang="fr-FR" sz="1500" b="1" smtClean="0">
                <a:solidFill>
                  <a:schemeClr val="tx2"/>
                </a:solidFill>
              </a:rPr>
              <a:pPr algn="r"/>
              <a:t>‹N°›</a:t>
            </a:fld>
            <a:endParaRPr lang="fr-FR" sz="15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375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 • jj/mm/aaaa</a:t>
            </a:r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911225" y="1844675"/>
            <a:ext cx="9469438" cy="4105275"/>
          </a:xfrm>
        </p:spPr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2252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Encadré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5558" y="260648"/>
            <a:ext cx="8820980" cy="609398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 • jj/mm/aaaa</a:t>
            </a:r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911224" y="1362397"/>
            <a:ext cx="10045315" cy="2318631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911423" y="3921767"/>
            <a:ext cx="10045115" cy="2049380"/>
          </a:xfrm>
          <a:solidFill>
            <a:schemeClr val="bg2"/>
          </a:solidFill>
          <a:ln w="19050">
            <a:solidFill>
              <a:schemeClr val="tx2"/>
            </a:solidFill>
          </a:ln>
        </p:spPr>
        <p:txBody>
          <a:bodyPr wrap="square" lIns="180000" tIns="72000" rIns="180000" bIns="72000" anchor="b">
            <a:spAutoFit/>
          </a:bodyPr>
          <a:lstStyle>
            <a:lvl5pPr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353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 • jj/mm/aaaa</a:t>
            </a:r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911225" y="2060575"/>
            <a:ext cx="4860000" cy="38893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6096000" y="2060575"/>
            <a:ext cx="4860000" cy="38893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3751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Encadré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 • jj/mm/aaaa</a:t>
            </a:r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911225" y="2060575"/>
            <a:ext cx="5040000" cy="38893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6456540" y="2060575"/>
            <a:ext cx="4500000" cy="2418712"/>
          </a:xfrm>
          <a:solidFill>
            <a:schemeClr val="bg2"/>
          </a:solidFill>
          <a:ln w="19050">
            <a:solidFill>
              <a:schemeClr val="tx2"/>
            </a:solidFill>
          </a:ln>
        </p:spPr>
        <p:txBody>
          <a:bodyPr wrap="square" lIns="180000" tIns="72000" rIns="180000" bIns="72000">
            <a:spAutoFit/>
          </a:bodyPr>
          <a:lstStyle>
            <a:lvl5pPr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1336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 • jj/mm/aaaa</a:t>
            </a:r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911225" y="1268413"/>
            <a:ext cx="5400000" cy="46815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4"/>
          </p:nvPr>
        </p:nvSpPr>
        <p:spPr>
          <a:xfrm>
            <a:off x="6659571" y="1268412"/>
            <a:ext cx="4296969" cy="439231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 sz="1200" b="0" cap="none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6635873" y="5765285"/>
            <a:ext cx="4320000" cy="184666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200" b="0" i="1" cap="none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1200" b="0" cap="none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Tx/>
              <a:buNone/>
              <a:defRPr sz="1200" b="0" cap="none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Tx/>
              <a:buNone/>
              <a:defRPr sz="1200" b="0" cap="none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Tx/>
              <a:buNone/>
              <a:defRPr sz="1200" b="0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063552" y="318553"/>
            <a:ext cx="8892988" cy="60939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2656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(suite)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 • jj/mm/aaaa</a:t>
            </a:r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911224" y="1275185"/>
            <a:ext cx="3960000" cy="467476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4"/>
          </p:nvPr>
        </p:nvSpPr>
        <p:spPr>
          <a:xfrm>
            <a:off x="5196540" y="1268412"/>
            <a:ext cx="5760000" cy="4464331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 sz="1200" b="0" cap="none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5160809" y="5796062"/>
            <a:ext cx="5760000" cy="184666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200" b="0" i="1" cap="none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1200" b="0" cap="none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Tx/>
              <a:buNone/>
              <a:defRPr sz="1200" b="0" cap="none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Tx/>
              <a:buNone/>
              <a:defRPr sz="1200" b="0" cap="none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Tx/>
              <a:buNone/>
              <a:defRPr sz="1200" b="0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83769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 • jj/mm/aaaa</a:t>
            </a:r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5699956" y="1268413"/>
            <a:ext cx="5256969" cy="468153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4"/>
          </p:nvPr>
        </p:nvSpPr>
        <p:spPr>
          <a:xfrm>
            <a:off x="923312" y="1268413"/>
            <a:ext cx="4452625" cy="4681538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 sz="1200" b="0" cap="none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919536" y="332656"/>
            <a:ext cx="9037004" cy="60939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807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991545" y="296732"/>
            <a:ext cx="8964995" cy="60939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1225" y="2060575"/>
            <a:ext cx="10045315" cy="3889375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23313" y="6391490"/>
            <a:ext cx="6840000" cy="184666"/>
          </a:xfrm>
          <a:prstGeom prst="rect">
            <a:avLst/>
          </a:prstGeom>
        </p:spPr>
        <p:txBody>
          <a:bodyPr vert="horz" lIns="36000" tIns="0" rIns="36000" bIns="0" rtlCol="0" anchor="b">
            <a:spAutoFit/>
          </a:bodyPr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fr-FR" dirty="0" smtClean="0"/>
              <a:t>Titre de la présentation • </a:t>
            </a:r>
            <a:r>
              <a:rPr lang="fr-FR" dirty="0" err="1" smtClean="0"/>
              <a:t>jj</a:t>
            </a:r>
            <a:r>
              <a:rPr lang="fr-FR" dirty="0" smtClean="0"/>
              <a:t>/mm/</a:t>
            </a:r>
            <a:r>
              <a:rPr lang="fr-FR" dirty="0" err="1" smtClean="0"/>
              <a:t>aaaa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526669" y="6366520"/>
            <a:ext cx="394907" cy="230832"/>
          </a:xfrm>
          <a:prstGeom prst="rect">
            <a:avLst/>
          </a:prstGeom>
          <a:noFill/>
        </p:spPr>
        <p:txBody>
          <a:bodyPr wrap="none" lIns="36000" tIns="0" rIns="36000" bIns="0" rtlCol="0" anchor="b">
            <a:spAutoFit/>
          </a:bodyPr>
          <a:lstStyle/>
          <a:p>
            <a:pPr algn="r"/>
            <a:fld id="{1ACE1567-20BF-4491-BBF4-D47A0D75420E}" type="slidenum">
              <a:rPr lang="fr-FR" sz="1500" b="1" smtClean="0">
                <a:solidFill>
                  <a:schemeClr val="tx2"/>
                </a:solidFill>
              </a:rPr>
              <a:pPr algn="r"/>
              <a:t>‹N°›</a:t>
            </a:fld>
            <a:endParaRPr lang="fr-FR" sz="1500" b="1" dirty="0">
              <a:solidFill>
                <a:schemeClr val="tx2"/>
              </a:solidFill>
            </a:endParaRPr>
          </a:p>
        </p:txBody>
      </p:sp>
      <p:pic>
        <p:nvPicPr>
          <p:cNvPr id="14" name="Image 13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855" y="0"/>
            <a:ext cx="438785" cy="1079500"/>
          </a:xfrm>
          <a:prstGeom prst="rect">
            <a:avLst/>
          </a:prstGeom>
        </p:spPr>
      </p:pic>
      <p:pic>
        <p:nvPicPr>
          <p:cNvPr id="15" name="Image 14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855" y="5778500"/>
            <a:ext cx="438785" cy="10795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" t="4324" r="50107" b="7360"/>
          <a:stretch/>
        </p:blipFill>
        <p:spPr>
          <a:xfrm>
            <a:off x="714976" y="296732"/>
            <a:ext cx="108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1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9" r:id="rId4"/>
    <p:sldLayoutId id="2147483653" r:id="rId5"/>
    <p:sldLayoutId id="2147483660" r:id="rId6"/>
    <p:sldLayoutId id="2147483654" r:id="rId7"/>
    <p:sldLayoutId id="2147483656" r:id="rId8"/>
    <p:sldLayoutId id="2147483655" r:id="rId9"/>
    <p:sldLayoutId id="2147483657" r:id="rId10"/>
    <p:sldLayoutId id="2147483652" r:id="rId11"/>
    <p:sldLayoutId id="2147483658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·"/>
        <a:defRPr sz="2400" b="1" kern="1200" cap="all" baseline="0">
          <a:solidFill>
            <a:schemeClr val="accent3"/>
          </a:solidFill>
          <a:latin typeface="+mn-lt"/>
          <a:ea typeface="+mn-ea"/>
          <a:cs typeface="+mn-cs"/>
        </a:defRPr>
      </a:lvl1pPr>
      <a:lvl2pPr marL="252000" indent="-252000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Wingdings 2" panose="05020102010507070707" pitchFamily="18" charset="2"/>
        <a:buChar char=""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432000" indent="-180000" algn="l" defTabSz="914400" rtl="0" eaLnBrk="1" latinLnBrk="0" hangingPunct="1">
        <a:lnSpc>
          <a:spcPct val="100000"/>
        </a:lnSpc>
        <a:spcBef>
          <a:spcPts val="400"/>
        </a:spcBef>
        <a:buFont typeface="Symbol" panose="05050102010706020507" pitchFamily="18" charset="2"/>
        <a:buChar char="·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52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90000"/>
        <a:buFont typeface="Wingdings 2" panose="05020102010507070707" pitchFamily="18" charset="2"/>
        <a:buChar char="Ë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180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3"/>
        </a:buClr>
        <a:buFont typeface="Symbol" panose="05050102010706020507" pitchFamily="18" charset="2"/>
        <a:buChar char="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300"/>
        </a:spcBef>
        <a:buClr>
          <a:schemeClr val="accent3"/>
        </a:buClr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74" userDrawn="1">
          <p15:clr>
            <a:srgbClr val="F26B43"/>
          </p15:clr>
        </p15:guide>
        <p15:guide id="2" orient="horz" pos="799" userDrawn="1">
          <p15:clr>
            <a:srgbClr val="F26B43"/>
          </p15:clr>
        </p15:guide>
        <p15:guide id="3" pos="6902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325" userDrawn="1">
          <p15:clr>
            <a:srgbClr val="F26B43"/>
          </p15:clr>
        </p15:guide>
        <p15:guide id="6" orient="horz" pos="12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020048" y="2204864"/>
            <a:ext cx="7992276" cy="2088232"/>
          </a:xfrm>
        </p:spPr>
        <p:txBody>
          <a:bodyPr/>
          <a:lstStyle/>
          <a:p>
            <a:r>
              <a:rPr lang="fr-FR" sz="4800" dirty="0"/>
              <a:t>Politique ACHAT et programmation des marchés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18 Décembre 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294967295"/>
          </p:nvPr>
        </p:nvSpPr>
        <p:spPr>
          <a:xfrm>
            <a:off x="0" y="6391275"/>
            <a:ext cx="6838950" cy="184150"/>
          </a:xfrm>
        </p:spPr>
        <p:txBody>
          <a:bodyPr/>
          <a:lstStyle/>
          <a:p>
            <a:r>
              <a:rPr lang="fr-FR" smtClean="0"/>
              <a:t>Titre de la présentation • jj/mm/aaaa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311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L’information sur les marchés du Canal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 • jj/mm/aaaa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963365"/>
            <a:ext cx="9577064" cy="5384469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5159896" y="620688"/>
            <a:ext cx="1152128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210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Page « Marchés publics »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 • jj/mm/aaaa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1199483"/>
            <a:ext cx="8712968" cy="4898653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>
            <a:off x="1127448" y="3429000"/>
            <a:ext cx="1440160" cy="432048"/>
          </a:xfrm>
          <a:prstGeom prst="right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51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155975" y="6342100"/>
            <a:ext cx="5130000" cy="184666"/>
          </a:xfrm>
        </p:spPr>
        <p:txBody>
          <a:bodyPr/>
          <a:lstStyle/>
          <a:p>
            <a:r>
              <a:rPr lang="fr-FR" smtClean="0"/>
              <a:t>Participer aux Marchés du Canal - Matinale de la commande publique 8/12/2020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2248656" y="1196752"/>
            <a:ext cx="10318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Dossiers</a:t>
            </a:r>
            <a:r>
              <a:rPr lang="fr-FR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35761" y="1188952"/>
            <a:ext cx="7852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Secteur</a:t>
            </a:r>
            <a:r>
              <a:rPr lang="fr-FR" sz="1400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19331" y="1188952"/>
            <a:ext cx="1001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Référence SCSNE</a:t>
            </a:r>
            <a:r>
              <a:rPr lang="fr-FR" sz="1200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22372" y="1065842"/>
            <a:ext cx="949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Objectif</a:t>
            </a:r>
            <a:br>
              <a:rPr lang="fr-FR" sz="12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fr-FR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Publication</a:t>
            </a:r>
            <a:r>
              <a:rPr lang="fr-FR" sz="1200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65775" y="1103388"/>
            <a:ext cx="10093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Objectif </a:t>
            </a:r>
            <a:br>
              <a:rPr lang="fr-FR" sz="12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fr-FR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Notification</a:t>
            </a:r>
            <a:r>
              <a:rPr lang="fr-FR" sz="1200" dirty="0"/>
              <a:t> 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17487"/>
              </p:ext>
            </p:extLst>
          </p:nvPr>
        </p:nvGraphicFramePr>
        <p:xfrm>
          <a:off x="1271464" y="1773722"/>
          <a:ext cx="7223782" cy="28600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9330">
                  <a:extLst>
                    <a:ext uri="{9D8B030D-6E8A-4147-A177-3AD203B41FA5}">
                      <a16:colId xmlns:a16="http://schemas.microsoft.com/office/drawing/2014/main" val="309209318"/>
                    </a:ext>
                  </a:extLst>
                </a:gridCol>
                <a:gridCol w="774094">
                  <a:extLst>
                    <a:ext uri="{9D8B030D-6E8A-4147-A177-3AD203B41FA5}">
                      <a16:colId xmlns:a16="http://schemas.microsoft.com/office/drawing/2014/main" val="1470594985"/>
                    </a:ext>
                  </a:extLst>
                </a:gridCol>
                <a:gridCol w="696685">
                  <a:extLst>
                    <a:ext uri="{9D8B030D-6E8A-4147-A177-3AD203B41FA5}">
                      <a16:colId xmlns:a16="http://schemas.microsoft.com/office/drawing/2014/main" val="2301818916"/>
                    </a:ext>
                  </a:extLst>
                </a:gridCol>
                <a:gridCol w="928913">
                  <a:extLst>
                    <a:ext uri="{9D8B030D-6E8A-4147-A177-3AD203B41FA5}">
                      <a16:colId xmlns:a16="http://schemas.microsoft.com/office/drawing/2014/main" val="1859461795"/>
                    </a:ext>
                  </a:extLst>
                </a:gridCol>
                <a:gridCol w="1006322">
                  <a:extLst>
                    <a:ext uri="{9D8B030D-6E8A-4147-A177-3AD203B41FA5}">
                      <a16:colId xmlns:a16="http://schemas.microsoft.com/office/drawing/2014/main" val="4147263217"/>
                    </a:ext>
                  </a:extLst>
                </a:gridCol>
                <a:gridCol w="1108438">
                  <a:extLst>
                    <a:ext uri="{9D8B030D-6E8A-4147-A177-3AD203B41FA5}">
                      <a16:colId xmlns:a16="http://schemas.microsoft.com/office/drawing/2014/main" val="2972181543"/>
                    </a:ext>
                  </a:extLst>
                </a:gridCol>
              </a:tblGrid>
              <a:tr h="1516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 dirty="0">
                          <a:effectLst/>
                        </a:rPr>
                        <a:t>Accord-cadre Reconnaissances </a:t>
                      </a:r>
                      <a:r>
                        <a:rPr lang="fr-FR" sz="600" u="none" strike="noStrike" dirty="0" err="1">
                          <a:effectLst/>
                        </a:rPr>
                        <a:t>géotech</a:t>
                      </a:r>
                      <a:r>
                        <a:rPr lang="fr-FR" sz="600" u="none" strike="noStrike" dirty="0">
                          <a:effectLst/>
                        </a:rPr>
                        <a:t> 2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TR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20TRI086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janv.-21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juin-21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AOO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04" marR="4804" marT="4804" marB="0" anchor="ctr"/>
                </a:tc>
                <a:extLst>
                  <a:ext uri="{0D108BD9-81ED-4DB2-BD59-A6C34878D82A}">
                    <a16:rowId xmlns:a16="http://schemas.microsoft.com/office/drawing/2014/main" val="3268437436"/>
                  </a:ext>
                </a:extLst>
              </a:tr>
              <a:tr h="1516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 dirty="0">
                          <a:effectLst/>
                        </a:rPr>
                        <a:t>Tickets restaurant AO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RHL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janv.-21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juin-21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AOO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extLst>
                  <a:ext uri="{0D108BD9-81ED-4DB2-BD59-A6C34878D82A}">
                    <a16:rowId xmlns:a16="http://schemas.microsoft.com/office/drawing/2014/main" val="4100476691"/>
                  </a:ext>
                </a:extLst>
              </a:tr>
              <a:tr h="1516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 dirty="0">
                          <a:effectLst/>
                        </a:rPr>
                        <a:t>Travaux S1 - </a:t>
                      </a:r>
                      <a:r>
                        <a:rPr lang="fr-FR" sz="600" u="none" strike="noStrike" dirty="0" err="1">
                          <a:effectLst/>
                        </a:rPr>
                        <a:t>Dégt</a:t>
                      </a:r>
                      <a:r>
                        <a:rPr lang="fr-FR" sz="600" u="none" strike="noStrike" dirty="0">
                          <a:effectLst/>
                        </a:rPr>
                        <a:t> d'emprise (Marché 1)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S1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janv.-21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août-21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AOO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extLst>
                  <a:ext uri="{0D108BD9-81ED-4DB2-BD59-A6C34878D82A}">
                    <a16:rowId xmlns:a16="http://schemas.microsoft.com/office/drawing/2014/main" val="3576902341"/>
                  </a:ext>
                </a:extLst>
              </a:tr>
              <a:tr h="1516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 dirty="0">
                          <a:effectLst/>
                        </a:rPr>
                        <a:t>Marché d'impression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RHL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janv.-21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juin-21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MAPA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extLst>
                  <a:ext uri="{0D108BD9-81ED-4DB2-BD59-A6C34878D82A}">
                    <a16:rowId xmlns:a16="http://schemas.microsoft.com/office/drawing/2014/main" val="2518086354"/>
                  </a:ext>
                </a:extLst>
              </a:tr>
              <a:tr h="1516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 dirty="0">
                          <a:effectLst/>
                        </a:rPr>
                        <a:t>Suivi de chantier éco des </a:t>
                      </a:r>
                      <a:r>
                        <a:rPr lang="fr-FR" sz="600" u="none" strike="noStrike" dirty="0" err="1">
                          <a:effectLst/>
                        </a:rPr>
                        <a:t>tx</a:t>
                      </a:r>
                      <a:r>
                        <a:rPr lang="fr-FR" sz="600" u="none" strike="noStrike" dirty="0">
                          <a:effectLst/>
                        </a:rPr>
                        <a:t> préliminaires des diagnostics </a:t>
                      </a:r>
                      <a:r>
                        <a:rPr lang="fr-FR" sz="600" u="none" strike="noStrike" dirty="0" err="1">
                          <a:effectLst/>
                        </a:rPr>
                        <a:t>archéo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ENV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févr.-21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sept.-21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MAPA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extLst>
                  <a:ext uri="{0D108BD9-81ED-4DB2-BD59-A6C34878D82A}">
                    <a16:rowId xmlns:a16="http://schemas.microsoft.com/office/drawing/2014/main" val="4266370246"/>
                  </a:ext>
                </a:extLst>
              </a:tr>
              <a:tr h="1516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 dirty="0">
                          <a:effectLst/>
                        </a:rPr>
                        <a:t>Travaux S1 - </a:t>
                      </a:r>
                      <a:r>
                        <a:rPr lang="fr-FR" sz="600" u="none" strike="noStrike" dirty="0" err="1">
                          <a:effectLst/>
                        </a:rPr>
                        <a:t>Rescindement</a:t>
                      </a:r>
                      <a:r>
                        <a:rPr lang="fr-FR" sz="600" u="none" strike="noStrike" dirty="0">
                          <a:effectLst/>
                        </a:rPr>
                        <a:t> Oise (Marché 5)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S1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févr.-21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déc.-21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PN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extLst>
                  <a:ext uri="{0D108BD9-81ED-4DB2-BD59-A6C34878D82A}">
                    <a16:rowId xmlns:a16="http://schemas.microsoft.com/office/drawing/2014/main" val="4080588258"/>
                  </a:ext>
                </a:extLst>
              </a:tr>
              <a:tr h="1516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 dirty="0">
                          <a:effectLst/>
                        </a:rPr>
                        <a:t>Travaux de Mesures Compensatoires environnementaux  hors emprise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ENV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mars-21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sept.-21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MAPA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04" marR="4804" marT="4804" marB="0" anchor="ctr"/>
                </a:tc>
                <a:extLst>
                  <a:ext uri="{0D108BD9-81ED-4DB2-BD59-A6C34878D82A}">
                    <a16:rowId xmlns:a16="http://schemas.microsoft.com/office/drawing/2014/main" val="1236554629"/>
                  </a:ext>
                </a:extLst>
              </a:tr>
              <a:tr h="1516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 dirty="0">
                          <a:effectLst/>
                        </a:rPr>
                        <a:t>Reconnaissances des réseaux S2-4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TR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mars-21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juin-21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AOO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04" marR="4804" marT="4804" marB="0" anchor="ctr"/>
                </a:tc>
                <a:extLst>
                  <a:ext uri="{0D108BD9-81ED-4DB2-BD59-A6C34878D82A}">
                    <a16:rowId xmlns:a16="http://schemas.microsoft.com/office/drawing/2014/main" val="11789551"/>
                  </a:ext>
                </a:extLst>
              </a:tr>
              <a:tr h="1516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 dirty="0">
                          <a:effectLst/>
                        </a:rPr>
                        <a:t>AC Assurances TRC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CPA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mars-21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oct.-21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PN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extLst>
                  <a:ext uri="{0D108BD9-81ED-4DB2-BD59-A6C34878D82A}">
                    <a16:rowId xmlns:a16="http://schemas.microsoft.com/office/drawing/2014/main" val="3620031273"/>
                  </a:ext>
                </a:extLst>
              </a:tr>
              <a:tr h="1516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 dirty="0">
                          <a:effectLst/>
                        </a:rPr>
                        <a:t>Contrôle technique S1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S1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avr.-21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oct.-21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AOO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extLst>
                  <a:ext uri="{0D108BD9-81ED-4DB2-BD59-A6C34878D82A}">
                    <a16:rowId xmlns:a16="http://schemas.microsoft.com/office/drawing/2014/main" val="2385193210"/>
                  </a:ext>
                </a:extLst>
              </a:tr>
              <a:tr h="1516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 dirty="0">
                          <a:effectLst/>
                        </a:rPr>
                        <a:t>Pont Canal de la Somme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PCS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mai-21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août-23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COREA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extLst>
                  <a:ext uri="{0D108BD9-81ED-4DB2-BD59-A6C34878D82A}">
                    <a16:rowId xmlns:a16="http://schemas.microsoft.com/office/drawing/2014/main" val="1831139765"/>
                  </a:ext>
                </a:extLst>
              </a:tr>
              <a:tr h="1516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 dirty="0">
                          <a:effectLst/>
                        </a:rPr>
                        <a:t>Travaux S1 </a:t>
                      </a:r>
                      <a:r>
                        <a:rPr lang="fr-FR" sz="600" u="none" strike="noStrike" dirty="0" err="1">
                          <a:effectLst/>
                        </a:rPr>
                        <a:t>Amgts</a:t>
                      </a:r>
                      <a:r>
                        <a:rPr lang="fr-FR" sz="600" u="none" strike="noStrike" dirty="0">
                          <a:effectLst/>
                        </a:rPr>
                        <a:t> </a:t>
                      </a:r>
                      <a:r>
                        <a:rPr lang="fr-FR" sz="600" u="none" strike="noStrike" dirty="0" err="1">
                          <a:effectLst/>
                        </a:rPr>
                        <a:t>paysag</a:t>
                      </a:r>
                      <a:r>
                        <a:rPr lang="fr-FR" sz="600" u="none" strike="noStrike" dirty="0">
                          <a:effectLst/>
                        </a:rPr>
                        <a:t> Ecluse (marché 9)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S1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mai-21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mai-22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PN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extLst>
                  <a:ext uri="{0D108BD9-81ED-4DB2-BD59-A6C34878D82A}">
                    <a16:rowId xmlns:a16="http://schemas.microsoft.com/office/drawing/2014/main" val="927493653"/>
                  </a:ext>
                </a:extLst>
              </a:tr>
              <a:tr h="1516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 dirty="0">
                          <a:effectLst/>
                        </a:rPr>
                        <a:t>Démolition Groupe 3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FON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juin-21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déc.-21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MAPA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extLst>
                  <a:ext uri="{0D108BD9-81ED-4DB2-BD59-A6C34878D82A}">
                    <a16:rowId xmlns:a16="http://schemas.microsoft.com/office/drawing/2014/main" val="3555218966"/>
                  </a:ext>
                </a:extLst>
              </a:tr>
              <a:tr h="1516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 dirty="0">
                          <a:effectLst/>
                        </a:rPr>
                        <a:t>Réalisation de la polygonale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TR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juin-21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déc.-21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MAPA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extLst>
                  <a:ext uri="{0D108BD9-81ED-4DB2-BD59-A6C34878D82A}">
                    <a16:rowId xmlns:a16="http://schemas.microsoft.com/office/drawing/2014/main" val="4037457088"/>
                  </a:ext>
                </a:extLst>
              </a:tr>
              <a:tr h="131273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 dirty="0">
                          <a:effectLst/>
                        </a:rPr>
                        <a:t>Veille médias 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DPT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juin-21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nov.-21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MAPA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extLst>
                  <a:ext uri="{0D108BD9-81ED-4DB2-BD59-A6C34878D82A}">
                    <a16:rowId xmlns:a16="http://schemas.microsoft.com/office/drawing/2014/main" val="4034989059"/>
                  </a:ext>
                </a:extLst>
              </a:tr>
              <a:tr h="1516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 dirty="0">
                          <a:effectLst/>
                        </a:rPr>
                        <a:t>Maison du canal : scénographie et autres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DPT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juin-21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déc.-21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MAPA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extLst>
                  <a:ext uri="{0D108BD9-81ED-4DB2-BD59-A6C34878D82A}">
                    <a16:rowId xmlns:a16="http://schemas.microsoft.com/office/drawing/2014/main" val="2509101569"/>
                  </a:ext>
                </a:extLst>
              </a:tr>
              <a:tr h="1516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 dirty="0">
                          <a:effectLst/>
                        </a:rPr>
                        <a:t>Projet Education Nationale autour du canal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DPT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juin-21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déc.-21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MAPA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extLst>
                  <a:ext uri="{0D108BD9-81ED-4DB2-BD59-A6C34878D82A}">
                    <a16:rowId xmlns:a16="http://schemas.microsoft.com/office/drawing/2014/main" val="2777812034"/>
                  </a:ext>
                </a:extLst>
              </a:tr>
              <a:tr h="151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u="none" strike="noStrike" dirty="0">
                          <a:effectLst/>
                        </a:rPr>
                        <a:t>AMO PYRO - histo + assistance travaux/DCE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S3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juin-21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déc.-21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MAPA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extLst>
                  <a:ext uri="{0D108BD9-81ED-4DB2-BD59-A6C34878D82A}">
                    <a16:rowId xmlns:a16="http://schemas.microsoft.com/office/drawing/2014/main" val="1418287477"/>
                  </a:ext>
                </a:extLst>
              </a:tr>
              <a:tr h="151600">
                <a:tc>
                  <a:txBody>
                    <a:bodyPr/>
                    <a:lstStyle/>
                    <a:p>
                      <a:pPr algn="l" fontAlgn="t"/>
                      <a:r>
                        <a:rPr lang="fr-FR" sz="600" u="none" strike="noStrike" dirty="0">
                          <a:effectLst/>
                        </a:rPr>
                        <a:t>Prestations de traiteurs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RHL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juin-21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déc.-21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MAPA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04" marR="4804" marT="4804" marB="0" anchor="ctr"/>
                </a:tc>
                <a:extLst>
                  <a:ext uri="{0D108BD9-81ED-4DB2-BD59-A6C34878D82A}">
                    <a16:rowId xmlns:a16="http://schemas.microsoft.com/office/drawing/2014/main" val="3568789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0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Politique </a:t>
            </a:r>
            <a:r>
              <a:rPr lang="fr-FR" dirty="0" smtClean="0"/>
              <a:t>achat 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/ </a:t>
            </a:r>
            <a:r>
              <a:rPr lang="fr-FR" dirty="0">
                <a:solidFill>
                  <a:schemeClr val="accent3"/>
                </a:solidFill>
              </a:rPr>
              <a:t>La place de l’entreprise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Participer aux Marchés du Canal - Matinale de la commande publique 8/12/2020</a:t>
            </a:r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415480" y="1204289"/>
            <a:ext cx="7910264" cy="474499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16000" indent="-21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 sz="18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Wingdings 2" panose="05020102010507070707" pitchFamily="18" charset="2"/>
              <a:buChar char=""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2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·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Ë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000" indent="-144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Symbol" panose="05050102010706020507" pitchFamily="18" charset="2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000" indent="-135000" algn="l" defTabSz="685800" rtl="0" eaLnBrk="1" latinLnBrk="0" hangingPunct="1">
              <a:lnSpc>
                <a:spcPct val="100000"/>
              </a:lnSpc>
              <a:spcBef>
                <a:spcPts val="225"/>
              </a:spcBef>
              <a:buClr>
                <a:schemeClr val="accent3"/>
              </a:buClr>
              <a:buFont typeface="Symbol" panose="05050102010706020507" pitchFamily="18" charset="2"/>
              <a:buChar char="·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800" dirty="0"/>
          </a:p>
          <a:p>
            <a:pPr marL="550350" lvl="1" indent="-514350">
              <a:buFont typeface="+mj-lt"/>
              <a:buAutoNum type="arabicPeriod"/>
            </a:pPr>
            <a:r>
              <a:rPr lang="fr-FR" sz="2800" dirty="0" smtClean="0">
                <a:solidFill>
                  <a:srgbClr val="FF0000"/>
                </a:solidFill>
              </a:rPr>
              <a:t>SCSNE, le maître d’ouvrage</a:t>
            </a:r>
          </a:p>
          <a:p>
            <a:pPr lvl="3"/>
            <a:r>
              <a:rPr lang="fr-FR" sz="2400" dirty="0" smtClean="0">
                <a:solidFill>
                  <a:schemeClr val="tx2"/>
                </a:solidFill>
              </a:rPr>
              <a:t>Sous contrainte Budget et Planning des financeurs</a:t>
            </a:r>
          </a:p>
          <a:p>
            <a:pPr lvl="3"/>
            <a:r>
              <a:rPr lang="fr-FR" sz="2400" dirty="0" smtClean="0">
                <a:solidFill>
                  <a:schemeClr val="tx2"/>
                </a:solidFill>
              </a:rPr>
              <a:t>Mandaté par les membres du CS, porteurs des politiques de développement</a:t>
            </a:r>
          </a:p>
          <a:p>
            <a:pPr lvl="3"/>
            <a:r>
              <a:rPr lang="fr-FR" sz="2400" dirty="0" smtClean="0">
                <a:solidFill>
                  <a:schemeClr val="tx2"/>
                </a:solidFill>
              </a:rPr>
              <a:t>SCSNE, 50 à 100 personnes, </a:t>
            </a:r>
          </a:p>
          <a:p>
            <a:pPr lvl="4"/>
            <a:r>
              <a:rPr lang="fr-FR" sz="2400" dirty="0" smtClean="0">
                <a:solidFill>
                  <a:schemeClr val="tx2"/>
                </a:solidFill>
              </a:rPr>
              <a:t>assisté par AMO, </a:t>
            </a:r>
          </a:p>
          <a:p>
            <a:pPr lvl="4"/>
            <a:r>
              <a:rPr lang="fr-FR" sz="2400" dirty="0" smtClean="0">
                <a:solidFill>
                  <a:schemeClr val="tx2"/>
                </a:solidFill>
              </a:rPr>
              <a:t>et ayant missionné des MOE</a:t>
            </a:r>
          </a:p>
          <a:p>
            <a:pPr marL="550350" lvl="1" indent="-514350">
              <a:buFont typeface="+mj-lt"/>
              <a:buAutoNum type="arabicPeriod"/>
            </a:pPr>
            <a:r>
              <a:rPr lang="fr-FR" sz="2800" dirty="0" smtClean="0">
                <a:solidFill>
                  <a:srgbClr val="FF0000"/>
                </a:solidFill>
              </a:rPr>
              <a:t>Entreprise, Acteur</a:t>
            </a:r>
            <a:r>
              <a:rPr lang="fr-FR" sz="2800" dirty="0" smtClean="0"/>
              <a:t> principal pour le Maître d’Ouvrage</a:t>
            </a:r>
          </a:p>
          <a:p>
            <a:pPr marL="550350" lvl="1" indent="-514350">
              <a:buFont typeface="+mj-lt"/>
              <a:buAutoNum type="arabicPeriod"/>
            </a:pPr>
            <a:endParaRPr lang="fr-FR" sz="2800" dirty="0"/>
          </a:p>
          <a:p>
            <a:pPr marL="550350" lvl="1" indent="-514350">
              <a:buFont typeface="+mj-lt"/>
              <a:buAutoNum type="arabicPeriod"/>
            </a:pPr>
            <a:r>
              <a:rPr lang="fr-FR" sz="2800" dirty="0" smtClean="0">
                <a:solidFill>
                  <a:srgbClr val="FF0000"/>
                </a:solidFill>
              </a:rPr>
              <a:t>Entreprise, Bénéficiaire</a:t>
            </a:r>
            <a:r>
              <a:rPr lang="fr-FR" sz="2800" dirty="0" smtClean="0"/>
              <a:t> de la politique Achat</a:t>
            </a:r>
          </a:p>
          <a:p>
            <a:pPr marL="550350" lvl="1" indent="-514350">
              <a:buFont typeface="+mj-lt"/>
              <a:buAutoNum type="arabicPeriod"/>
            </a:pPr>
            <a:endParaRPr lang="fr-FR" sz="2800" dirty="0"/>
          </a:p>
          <a:p>
            <a:pPr marL="550350" lvl="1" indent="-514350">
              <a:buFont typeface="+mj-lt"/>
              <a:buAutoNum type="arabicPeriod"/>
            </a:pPr>
            <a:r>
              <a:rPr lang="fr-FR" sz="2800" dirty="0" smtClean="0">
                <a:solidFill>
                  <a:srgbClr val="FF0000"/>
                </a:solidFill>
              </a:rPr>
              <a:t>Entreprise, Partenaire</a:t>
            </a:r>
            <a:r>
              <a:rPr lang="fr-FR" sz="2800" dirty="0" smtClean="0"/>
              <a:t> pour l’atteinte de nos objectifs stratégiques</a:t>
            </a:r>
          </a:p>
          <a:p>
            <a:pPr marL="550350" lvl="1" indent="-514350">
              <a:buFont typeface="+mj-lt"/>
              <a:buAutoNum type="arabicPeriod"/>
            </a:pPr>
            <a:endParaRPr lang="fr-FR" sz="2800" dirty="0"/>
          </a:p>
          <a:p>
            <a:pPr marL="550350" lvl="1" indent="-514350">
              <a:buFont typeface="+mj-lt"/>
              <a:buAutoNum type="arabicPeriod"/>
            </a:pPr>
            <a:endParaRPr lang="fr-FR" sz="2800" dirty="0"/>
          </a:p>
          <a:p>
            <a:pPr marL="514350" indent="-514350">
              <a:buFont typeface="+mj-lt"/>
              <a:buAutoNum type="arabicPeriod"/>
            </a:pPr>
            <a:endParaRPr lang="fr-FR" sz="2800" dirty="0"/>
          </a:p>
          <a:p>
            <a:pPr>
              <a:buFontTx/>
              <a:buChar char="-"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11394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Politique </a:t>
            </a:r>
            <a:r>
              <a:rPr lang="fr-FR" dirty="0" smtClean="0"/>
              <a:t>achat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Participer aux Marchés du Canal - Matinale de la commande publique 8/12/2020</a:t>
            </a:r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271464" y="1052736"/>
            <a:ext cx="8640960" cy="4744991"/>
          </a:xfrm>
          <a:prstGeom prst="rect">
            <a:avLst/>
          </a:prstGeom>
        </p:spPr>
        <p:txBody>
          <a:bodyPr>
            <a:normAutofit/>
          </a:bodyPr>
          <a:lstStyle>
            <a:lvl1pPr marL="216000" indent="-21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 sz="18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Wingdings 2" panose="05020102010507070707" pitchFamily="18" charset="2"/>
              <a:buChar char=""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2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·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Ë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000" indent="-144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Symbol" panose="05050102010706020507" pitchFamily="18" charset="2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000" indent="-135000" algn="l" defTabSz="685800" rtl="0" eaLnBrk="1" latinLnBrk="0" hangingPunct="1">
              <a:lnSpc>
                <a:spcPct val="100000"/>
              </a:lnSpc>
              <a:spcBef>
                <a:spcPts val="225"/>
              </a:spcBef>
              <a:buClr>
                <a:schemeClr val="accent3"/>
              </a:buClr>
              <a:buFont typeface="Symbol" panose="05050102010706020507" pitchFamily="18" charset="2"/>
              <a:buChar char="·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100" dirty="0" smtClean="0"/>
              <a:t>Préambule : nos valeurs de l’achat public</a:t>
            </a:r>
            <a:endParaRPr lang="fr-FR" sz="3100" dirty="0"/>
          </a:p>
          <a:p>
            <a:pPr lvl="4" indent="-360000">
              <a:buFont typeface="Wingdings" panose="05000000000000000000" pitchFamily="2" charset="2"/>
              <a:buChar char="v"/>
            </a:pPr>
            <a:r>
              <a:rPr lang="fr-FR" sz="2000" b="0" dirty="0">
                <a:solidFill>
                  <a:schemeClr val="tx2"/>
                </a:solidFill>
              </a:rPr>
              <a:t>Ancrages européen, national et régional (référence aux politiques achats des collectivités partenaires)</a:t>
            </a:r>
          </a:p>
          <a:p>
            <a:pPr lvl="4" indent="-360000">
              <a:buFont typeface="Wingdings" panose="05000000000000000000" pitchFamily="2" charset="2"/>
              <a:buChar char="v"/>
            </a:pPr>
            <a:r>
              <a:rPr lang="fr-FR" sz="2000" b="0" dirty="0">
                <a:solidFill>
                  <a:schemeClr val="tx2"/>
                </a:solidFill>
              </a:rPr>
              <a:t>Sécurisation juridique (code de la commande publique), équilibre du contrat, respect réciproque des engagements pris par chacune des parties, maîtrise des coûts et des délais</a:t>
            </a:r>
          </a:p>
          <a:p>
            <a:pPr lvl="4" indent="-360000">
              <a:buFont typeface="Wingdings" panose="05000000000000000000" pitchFamily="2" charset="2"/>
              <a:buChar char="v"/>
            </a:pPr>
            <a:r>
              <a:rPr lang="fr-FR" sz="2000" b="0" dirty="0">
                <a:solidFill>
                  <a:schemeClr val="tx2"/>
                </a:solidFill>
              </a:rPr>
              <a:t>Environnement : objectifs de développement durable, achats durables et responsables, démarche HQE</a:t>
            </a:r>
          </a:p>
          <a:p>
            <a:pPr lvl="4" indent="-360000">
              <a:buFont typeface="Wingdings" panose="05000000000000000000" pitchFamily="2" charset="2"/>
              <a:buChar char="v"/>
            </a:pPr>
            <a:r>
              <a:rPr lang="fr-FR" sz="2000" b="0" dirty="0">
                <a:solidFill>
                  <a:schemeClr val="tx2"/>
                </a:solidFill>
              </a:rPr>
              <a:t>Déclinaison des objectifs de la démarche Grand Chantier</a:t>
            </a:r>
          </a:p>
          <a:p>
            <a:pPr marL="0" indent="0">
              <a:buNone/>
            </a:pPr>
            <a:r>
              <a:rPr lang="fr-FR" sz="3100" dirty="0" smtClean="0"/>
              <a:t>Comment et Pour quoi faire ?</a:t>
            </a:r>
            <a:endParaRPr lang="fr-FR" sz="3100" dirty="0"/>
          </a:p>
          <a:p>
            <a:pPr lvl="1">
              <a:buFontTx/>
              <a:buChar char="-"/>
            </a:pPr>
            <a:r>
              <a:rPr lang="fr-FR" sz="2300" dirty="0" smtClean="0">
                <a:solidFill>
                  <a:schemeClr val="accent3"/>
                </a:solidFill>
              </a:rPr>
              <a:t>Comment ? </a:t>
            </a:r>
            <a:r>
              <a:rPr lang="fr-FR" sz="2300" b="0" dirty="0" smtClean="0"/>
              <a:t>3 </a:t>
            </a:r>
            <a:r>
              <a:rPr lang="fr-FR" sz="2300" b="0" dirty="0"/>
              <a:t>principes d’action déclinés en 8 lignes directrices</a:t>
            </a:r>
          </a:p>
          <a:p>
            <a:pPr lvl="1">
              <a:buFontTx/>
              <a:buChar char="-"/>
            </a:pPr>
            <a:r>
              <a:rPr lang="fr-FR" sz="2300" dirty="0" smtClean="0">
                <a:solidFill>
                  <a:schemeClr val="accent3"/>
                </a:solidFill>
              </a:rPr>
              <a:t>Pour quoi faire ? </a:t>
            </a:r>
            <a:r>
              <a:rPr lang="fr-FR" sz="2300" b="0" dirty="0" smtClean="0"/>
              <a:t>10 </a:t>
            </a:r>
            <a:r>
              <a:rPr lang="fr-FR" sz="2300" b="0" dirty="0"/>
              <a:t>objectifs opérationnels</a:t>
            </a:r>
          </a:p>
          <a:p>
            <a:pPr marL="0" indent="0">
              <a:buNone/>
            </a:pPr>
            <a:endParaRPr lang="fr-FR" sz="3100" dirty="0"/>
          </a:p>
          <a:p>
            <a:pPr>
              <a:buFontTx/>
              <a:buChar char="-"/>
            </a:pPr>
            <a:endParaRPr lang="fr-FR" sz="2800" dirty="0"/>
          </a:p>
          <a:p>
            <a:pPr>
              <a:buFontTx/>
              <a:buChar char="-"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31021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Politique </a:t>
            </a:r>
            <a:r>
              <a:rPr lang="fr-FR" dirty="0" smtClean="0"/>
              <a:t>achat / 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Comment 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Participer aux Marchés du Canal - Matinale de la commande publique 8/12/2020</a:t>
            </a:r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362200" y="1355363"/>
            <a:ext cx="7478216" cy="4744991"/>
          </a:xfrm>
          <a:prstGeom prst="rect">
            <a:avLst/>
          </a:prstGeom>
        </p:spPr>
        <p:txBody>
          <a:bodyPr>
            <a:normAutofit/>
          </a:bodyPr>
          <a:lstStyle>
            <a:lvl1pPr marL="216000" indent="-21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 sz="18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Wingdings 2" panose="05020102010507070707" pitchFamily="18" charset="2"/>
              <a:buChar char=""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2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·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Ë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000" indent="-144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Symbol" panose="05050102010706020507" pitchFamily="18" charset="2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000" indent="-135000" algn="l" defTabSz="685800" rtl="0" eaLnBrk="1" latinLnBrk="0" hangingPunct="1">
              <a:lnSpc>
                <a:spcPct val="100000"/>
              </a:lnSpc>
              <a:spcBef>
                <a:spcPts val="225"/>
              </a:spcBef>
              <a:buClr>
                <a:schemeClr val="accent3"/>
              </a:buClr>
              <a:buFont typeface="Symbol" panose="05050102010706020507" pitchFamily="18" charset="2"/>
              <a:buChar char="·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fr-FR" sz="2800" dirty="0"/>
          </a:p>
          <a:p>
            <a:pPr marL="550350" lvl="1" indent="-514350">
              <a:buFont typeface="+mj-lt"/>
              <a:buAutoNum type="arabicPeriod"/>
            </a:pPr>
            <a:r>
              <a:rPr lang="fr-FR" sz="2400" dirty="0"/>
              <a:t>L’action dans la transparence de la politique Achats, des plannings et des </a:t>
            </a:r>
            <a:r>
              <a:rPr lang="fr-FR" sz="2400" dirty="0" smtClean="0"/>
              <a:t>décisions</a:t>
            </a:r>
          </a:p>
          <a:p>
            <a:pPr marL="550350" lvl="1" indent="-514350">
              <a:buFont typeface="+mj-lt"/>
              <a:buAutoNum type="arabicPeriod"/>
            </a:pPr>
            <a:endParaRPr lang="fr-FR" sz="2400" dirty="0"/>
          </a:p>
          <a:p>
            <a:pPr marL="550350" lvl="1" indent="-514350">
              <a:buFont typeface="+mj-lt"/>
              <a:buAutoNum type="arabicPeriod"/>
            </a:pPr>
            <a:r>
              <a:rPr lang="fr-FR" sz="2400" dirty="0"/>
              <a:t>Le dialogue avec le monde de </a:t>
            </a:r>
            <a:r>
              <a:rPr lang="fr-FR" sz="2400" dirty="0" smtClean="0"/>
              <a:t>l’entreprise</a:t>
            </a:r>
          </a:p>
          <a:p>
            <a:pPr marL="550350" lvl="1" indent="-514350">
              <a:buFont typeface="+mj-lt"/>
              <a:buAutoNum type="arabicPeriod"/>
            </a:pPr>
            <a:endParaRPr lang="fr-FR" sz="2400" dirty="0"/>
          </a:p>
          <a:p>
            <a:pPr marL="550350" lvl="1" indent="-514350">
              <a:buFont typeface="+mj-lt"/>
              <a:buAutoNum type="arabicPeriod"/>
            </a:pPr>
            <a:r>
              <a:rPr lang="fr-FR" sz="2400" dirty="0"/>
              <a:t>Agir dans le principe du développement durable pour le respect de l’environnement et le développement économique et social des territoires</a:t>
            </a:r>
          </a:p>
          <a:p>
            <a:pPr marL="514350" indent="-514350">
              <a:buFont typeface="+mj-lt"/>
              <a:buAutoNum type="arabicPeriod"/>
            </a:pPr>
            <a:endParaRPr lang="fr-FR" sz="3100" dirty="0"/>
          </a:p>
          <a:p>
            <a:pPr>
              <a:buFontTx/>
              <a:buChar char="-"/>
            </a:pPr>
            <a:endParaRPr lang="fr-FR" sz="2800" dirty="0"/>
          </a:p>
          <a:p>
            <a:pPr>
              <a:buFontTx/>
              <a:buChar char="-"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23179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Politique </a:t>
            </a:r>
            <a:r>
              <a:rPr lang="fr-FR" dirty="0" smtClean="0"/>
              <a:t>achat 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/ 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Pour quoi faire 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Participer aux Marchés du Canal - Matinale de la commande publique 8/12/2020</a:t>
            </a:r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415480" y="1204289"/>
            <a:ext cx="7910264" cy="4744991"/>
          </a:xfrm>
          <a:prstGeom prst="rect">
            <a:avLst/>
          </a:prstGeom>
        </p:spPr>
        <p:txBody>
          <a:bodyPr>
            <a:normAutofit/>
          </a:bodyPr>
          <a:lstStyle>
            <a:lvl1pPr marL="216000" indent="-21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 sz="18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Wingdings 2" panose="05020102010507070707" pitchFamily="18" charset="2"/>
              <a:buChar char=""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2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·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Ë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000" indent="-144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Symbol" panose="05050102010706020507" pitchFamily="18" charset="2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000" indent="-135000" algn="l" defTabSz="685800" rtl="0" eaLnBrk="1" latinLnBrk="0" hangingPunct="1">
              <a:lnSpc>
                <a:spcPct val="100000"/>
              </a:lnSpc>
              <a:spcBef>
                <a:spcPts val="225"/>
              </a:spcBef>
              <a:buClr>
                <a:schemeClr val="accent3"/>
              </a:buClr>
              <a:buFont typeface="Symbol" panose="05050102010706020507" pitchFamily="18" charset="2"/>
              <a:buChar char="·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dirty="0" smtClean="0"/>
              <a:t>Le canal </a:t>
            </a:r>
            <a:r>
              <a:rPr lang="fr-FR" sz="3200" cap="none" dirty="0" smtClean="0"/>
              <a:t>et</a:t>
            </a:r>
            <a:r>
              <a:rPr lang="fr-FR" sz="3200" dirty="0" smtClean="0"/>
              <a:t> …</a:t>
            </a:r>
          </a:p>
          <a:p>
            <a:pPr marL="0" indent="0">
              <a:buNone/>
            </a:pPr>
            <a:endParaRPr lang="fr-FR" sz="2800" dirty="0"/>
          </a:p>
          <a:p>
            <a:pPr marL="550350" lvl="1" indent="-514350">
              <a:buFont typeface="+mj-lt"/>
              <a:buAutoNum type="arabicPeriod"/>
            </a:pPr>
            <a:r>
              <a:rPr lang="fr-FR" sz="2800" dirty="0" smtClean="0"/>
              <a:t>L’emploi </a:t>
            </a:r>
            <a:r>
              <a:rPr lang="fr-FR" sz="2800" dirty="0"/>
              <a:t>et le développement des </a:t>
            </a:r>
            <a:r>
              <a:rPr lang="fr-FR" sz="2800" dirty="0" smtClean="0"/>
              <a:t>territoires</a:t>
            </a:r>
          </a:p>
          <a:p>
            <a:pPr marL="550350" lvl="1" indent="-514350">
              <a:buFont typeface="+mj-lt"/>
              <a:buAutoNum type="arabicPeriod"/>
            </a:pPr>
            <a:endParaRPr lang="fr-FR" sz="2800" dirty="0"/>
          </a:p>
          <a:p>
            <a:pPr marL="550350" lvl="1" indent="-514350">
              <a:buFont typeface="+mj-lt"/>
              <a:buAutoNum type="arabicPeriod"/>
            </a:pPr>
            <a:r>
              <a:rPr lang="fr-FR" sz="2800" dirty="0"/>
              <a:t>L’environnement </a:t>
            </a:r>
            <a:endParaRPr lang="fr-FR" sz="2800" dirty="0" smtClean="0"/>
          </a:p>
          <a:p>
            <a:pPr marL="550350" lvl="1" indent="-514350">
              <a:buFont typeface="+mj-lt"/>
              <a:buAutoNum type="arabicPeriod"/>
            </a:pPr>
            <a:endParaRPr lang="fr-FR" sz="2800" dirty="0"/>
          </a:p>
          <a:p>
            <a:pPr marL="550350" lvl="1" indent="-514350">
              <a:buFont typeface="+mj-lt"/>
              <a:buAutoNum type="arabicPeriod"/>
            </a:pPr>
            <a:r>
              <a:rPr lang="fr-FR" sz="2800" dirty="0"/>
              <a:t>L’innovation </a:t>
            </a:r>
            <a:endParaRPr lang="fr-FR" sz="2800" dirty="0" smtClean="0"/>
          </a:p>
          <a:p>
            <a:pPr marL="550350" lvl="1" indent="-514350">
              <a:buFont typeface="+mj-lt"/>
              <a:buAutoNum type="arabicPeriod"/>
            </a:pPr>
            <a:endParaRPr lang="fr-FR" sz="2800" dirty="0"/>
          </a:p>
          <a:p>
            <a:pPr marL="550350" lvl="1" indent="-514350">
              <a:buFont typeface="+mj-lt"/>
              <a:buAutoNum type="arabicPeriod"/>
            </a:pPr>
            <a:r>
              <a:rPr lang="fr-FR" sz="2800" dirty="0"/>
              <a:t>La sécurité</a:t>
            </a:r>
          </a:p>
          <a:p>
            <a:pPr marL="514350" indent="-514350">
              <a:buFont typeface="+mj-lt"/>
              <a:buAutoNum type="arabicPeriod"/>
            </a:pPr>
            <a:endParaRPr lang="fr-FR" sz="2800" dirty="0"/>
          </a:p>
          <a:p>
            <a:pPr>
              <a:buFontTx/>
              <a:buChar char="-"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90989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991545" y="296731"/>
            <a:ext cx="8964995" cy="1058631"/>
          </a:xfrm>
        </p:spPr>
        <p:txBody>
          <a:bodyPr/>
          <a:lstStyle/>
          <a:p>
            <a:r>
              <a:rPr lang="fr-FR" dirty="0" smtClean="0"/>
              <a:t>Focus </a:t>
            </a:r>
            <a:r>
              <a:rPr lang="fr-FR" dirty="0"/>
              <a:t>/ </a:t>
            </a:r>
            <a:r>
              <a:rPr lang="fr-FR" dirty="0">
                <a:solidFill>
                  <a:schemeClr val="accent3"/>
                </a:solidFill>
              </a:rPr>
              <a:t>L’emploi et le développement des </a:t>
            </a:r>
            <a:r>
              <a:rPr lang="fr-FR" dirty="0" smtClean="0">
                <a:solidFill>
                  <a:schemeClr val="accent3"/>
                </a:solidFill>
              </a:rPr>
              <a:t>territoires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Participer aux Marchés du Canal - Matinale de la commande publique 8/12/2020</a:t>
            </a:r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767408" y="1802228"/>
            <a:ext cx="9433048" cy="4744991"/>
          </a:xfrm>
          <a:prstGeom prst="rect">
            <a:avLst/>
          </a:prstGeom>
        </p:spPr>
        <p:txBody>
          <a:bodyPr>
            <a:normAutofit/>
          </a:bodyPr>
          <a:lstStyle>
            <a:lvl1pPr marL="216000" indent="-21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 sz="18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Wingdings 2" panose="05020102010507070707" pitchFamily="18" charset="2"/>
              <a:buChar char=""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2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·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Ë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000" indent="-144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Symbol" panose="05050102010706020507" pitchFamily="18" charset="2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000" indent="-135000" algn="l" defTabSz="685800" rtl="0" eaLnBrk="1" latinLnBrk="0" hangingPunct="1">
              <a:lnSpc>
                <a:spcPct val="100000"/>
              </a:lnSpc>
              <a:spcBef>
                <a:spcPts val="225"/>
              </a:spcBef>
              <a:buClr>
                <a:schemeClr val="accent3"/>
              </a:buClr>
              <a:buFont typeface="Symbol" panose="05050102010706020507" pitchFamily="18" charset="2"/>
              <a:buChar char="·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rabicPeriod"/>
            </a:pPr>
            <a:r>
              <a:rPr lang="fr-FR" sz="2400" dirty="0" smtClean="0"/>
              <a:t>mise </a:t>
            </a:r>
            <a:r>
              <a:rPr lang="fr-FR" sz="2400" dirty="0"/>
              <a:t>en place d’un cadre contractuel propice à la </a:t>
            </a:r>
            <a:r>
              <a:rPr lang="fr-FR" sz="2400" dirty="0">
                <a:solidFill>
                  <a:srgbClr val="FF0000"/>
                </a:solidFill>
              </a:rPr>
              <a:t>participation des PME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2400" dirty="0"/>
              <a:t>favoriser la participation </a:t>
            </a:r>
            <a:r>
              <a:rPr lang="fr-FR" sz="2400" dirty="0">
                <a:solidFill>
                  <a:srgbClr val="FF0000"/>
                </a:solidFill>
              </a:rPr>
              <a:t>des PME en cotraitance ou en sous-traitance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2400" dirty="0"/>
              <a:t>promouvoir l</a:t>
            </a:r>
            <a:r>
              <a:rPr lang="fr-FR" sz="2400" dirty="0">
                <a:solidFill>
                  <a:srgbClr val="FF0000"/>
                </a:solidFill>
              </a:rPr>
              <a:t>’insertion </a:t>
            </a:r>
            <a:r>
              <a:rPr lang="fr-FR" sz="2400" dirty="0"/>
              <a:t>des publics cibles éloignés de l’emploi par l’activité 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2400" dirty="0"/>
              <a:t>mobiliser les entreprises dans les actions de </a:t>
            </a:r>
            <a:r>
              <a:rPr lang="fr-FR" sz="2400" dirty="0">
                <a:solidFill>
                  <a:srgbClr val="FF0000"/>
                </a:solidFill>
              </a:rPr>
              <a:t>formation professionnelle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2400" dirty="0"/>
              <a:t>assurer l’insertion du </a:t>
            </a:r>
            <a:r>
              <a:rPr lang="fr-FR" sz="2400" dirty="0">
                <a:solidFill>
                  <a:srgbClr val="FF0000"/>
                </a:solidFill>
              </a:rPr>
              <a:t>chantier dans la vie économique </a:t>
            </a:r>
            <a:r>
              <a:rPr lang="fr-FR" sz="2400" dirty="0"/>
              <a:t>et sociale des </a:t>
            </a:r>
            <a:r>
              <a:rPr lang="fr-FR" sz="2400" dirty="0" smtClean="0"/>
              <a:t>territoires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6464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991545" y="296732"/>
            <a:ext cx="8964995" cy="972028"/>
          </a:xfrm>
        </p:spPr>
        <p:txBody>
          <a:bodyPr/>
          <a:lstStyle/>
          <a:p>
            <a:r>
              <a:rPr lang="fr-FR" dirty="0" err="1" smtClean="0"/>
              <a:t>Acces</a:t>
            </a:r>
            <a:r>
              <a:rPr lang="fr-FR" dirty="0" smtClean="0"/>
              <a:t> des PME aux marchés Concrètement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Participer aux Marchés du Canal - Matinale de la commande publique 8/12/2020</a:t>
            </a:r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271464" y="1859419"/>
            <a:ext cx="8712968" cy="3729821"/>
          </a:xfrm>
          <a:prstGeom prst="rect">
            <a:avLst/>
          </a:prstGeom>
        </p:spPr>
        <p:txBody>
          <a:bodyPr>
            <a:normAutofit/>
          </a:bodyPr>
          <a:lstStyle>
            <a:lvl1pPr marL="216000" indent="-21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 sz="18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Wingdings 2" panose="05020102010507070707" pitchFamily="18" charset="2"/>
              <a:buChar char=""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2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·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Ë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000" indent="-144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Symbol" panose="05050102010706020507" pitchFamily="18" charset="2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000" indent="-135000" algn="l" defTabSz="685800" rtl="0" eaLnBrk="1" latinLnBrk="0" hangingPunct="1">
              <a:lnSpc>
                <a:spcPct val="100000"/>
              </a:lnSpc>
              <a:spcBef>
                <a:spcPts val="225"/>
              </a:spcBef>
              <a:buClr>
                <a:schemeClr val="accent3"/>
              </a:buClr>
              <a:buFont typeface="Symbol" panose="05050102010706020507" pitchFamily="18" charset="2"/>
              <a:buChar char="·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100" dirty="0" smtClean="0"/>
              <a:t>Dimensionnement de nos consultations</a:t>
            </a:r>
          </a:p>
          <a:p>
            <a:pPr marL="0" indent="0">
              <a:buNone/>
            </a:pPr>
            <a:endParaRPr lang="fr-FR" sz="3100" dirty="0" smtClean="0"/>
          </a:p>
          <a:p>
            <a:pPr marL="0" indent="0">
              <a:buNone/>
            </a:pPr>
            <a:r>
              <a:rPr lang="fr-FR" sz="3100" dirty="0" smtClean="0"/>
              <a:t>allotissement </a:t>
            </a:r>
            <a:endParaRPr lang="fr-FR" sz="3100" dirty="0"/>
          </a:p>
          <a:p>
            <a:pPr marL="0" indent="0">
              <a:buNone/>
            </a:pPr>
            <a:endParaRPr lang="fr-FR" sz="3100" dirty="0"/>
          </a:p>
          <a:p>
            <a:pPr marL="0" indent="0">
              <a:buNone/>
            </a:pPr>
            <a:r>
              <a:rPr lang="fr-FR" sz="3100" dirty="0" smtClean="0"/>
              <a:t>Groupements</a:t>
            </a:r>
          </a:p>
          <a:p>
            <a:pPr marL="0" indent="0">
              <a:buNone/>
            </a:pPr>
            <a:endParaRPr lang="fr-FR" sz="3100" dirty="0"/>
          </a:p>
          <a:p>
            <a:pPr marL="0" indent="0">
              <a:buNone/>
            </a:pPr>
            <a:r>
              <a:rPr lang="fr-FR" sz="3100" dirty="0" smtClean="0"/>
              <a:t>Sous-traitance</a:t>
            </a:r>
            <a:endParaRPr lang="fr-FR" sz="3100" dirty="0"/>
          </a:p>
          <a:p>
            <a:pPr>
              <a:buFontTx/>
              <a:buChar char="-"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84594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991545" y="296731"/>
            <a:ext cx="8964995" cy="897395"/>
          </a:xfrm>
        </p:spPr>
        <p:txBody>
          <a:bodyPr/>
          <a:lstStyle/>
          <a:p>
            <a:r>
              <a:rPr lang="fr-FR" dirty="0" smtClean="0"/>
              <a:t>Accès aux marches - Les outils de la SCSNE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Participer aux Marchés du Canal - Matinale de la commande publique 8/12/2020</a:t>
            </a:r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415480" y="1420313"/>
            <a:ext cx="7622232" cy="474499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16000" indent="-21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 sz="18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Wingdings 2" panose="05020102010507070707" pitchFamily="18" charset="2"/>
              <a:buChar char=""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2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·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Ë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000" indent="-144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Symbol" panose="05050102010706020507" pitchFamily="18" charset="2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000" indent="-135000" algn="l" defTabSz="685800" rtl="0" eaLnBrk="1" latinLnBrk="0" hangingPunct="1">
              <a:lnSpc>
                <a:spcPct val="100000"/>
              </a:lnSpc>
              <a:spcBef>
                <a:spcPts val="225"/>
              </a:spcBef>
              <a:buClr>
                <a:schemeClr val="accent3"/>
              </a:buClr>
              <a:buFont typeface="Symbol" panose="05050102010706020507" pitchFamily="18" charset="2"/>
              <a:buChar char="·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100" dirty="0" err="1" smtClean="0"/>
              <a:t>Sourcing</a:t>
            </a:r>
            <a:endParaRPr lang="fr-FR" sz="3100" dirty="0"/>
          </a:p>
          <a:p>
            <a:pPr marL="0" indent="0">
              <a:buNone/>
            </a:pPr>
            <a:endParaRPr lang="fr-FR" sz="3100" dirty="0"/>
          </a:p>
          <a:p>
            <a:pPr marL="550350" lvl="1" indent="-514350">
              <a:buFont typeface="+mj-lt"/>
              <a:buAutoNum type="arabicPeriod"/>
            </a:pPr>
            <a:endParaRPr lang="fr-FR" dirty="0"/>
          </a:p>
          <a:p>
            <a:pPr marL="0" indent="0">
              <a:buNone/>
            </a:pPr>
            <a:r>
              <a:rPr lang="fr-FR" sz="3100" dirty="0" smtClean="0"/>
              <a:t>Pré-information sur les consultations</a:t>
            </a:r>
            <a:endParaRPr lang="fr-FR" sz="3100" dirty="0"/>
          </a:p>
          <a:p>
            <a:pPr marL="550350" lvl="1" indent="-514350">
              <a:buFont typeface="+mj-lt"/>
              <a:buAutoNum type="arabicPeriod"/>
            </a:pPr>
            <a:endParaRPr lang="fr-FR" dirty="0" smtClean="0"/>
          </a:p>
          <a:p>
            <a:pPr marL="550350" lvl="1" indent="-514350">
              <a:buFont typeface="+mj-lt"/>
              <a:buAutoNum type="arabicPeriod"/>
            </a:pPr>
            <a:endParaRPr lang="fr-FR" dirty="0"/>
          </a:p>
          <a:p>
            <a:pPr marL="0" indent="0">
              <a:buNone/>
            </a:pPr>
            <a:r>
              <a:rPr lang="fr-FR" sz="3100" dirty="0" smtClean="0"/>
              <a:t>Facilitation de la rencontres des entreprises</a:t>
            </a:r>
          </a:p>
          <a:p>
            <a:pPr marL="0" indent="0">
              <a:buNone/>
            </a:pPr>
            <a:endParaRPr lang="fr-FR" sz="3100" dirty="0"/>
          </a:p>
          <a:p>
            <a:pPr marL="0" indent="0">
              <a:buNone/>
            </a:pPr>
            <a:r>
              <a:rPr lang="fr-FR" sz="3100" dirty="0" smtClean="0"/>
              <a:t>Les partenaires de l’accompagnement (canal entreprises)</a:t>
            </a:r>
            <a:endParaRPr lang="fr-FR" sz="3100" dirty="0"/>
          </a:p>
          <a:p>
            <a:pPr>
              <a:buFontTx/>
              <a:buChar char="-"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41040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207420" y="2276873"/>
            <a:ext cx="6372857" cy="1661993"/>
          </a:xfrm>
        </p:spPr>
        <p:txBody>
          <a:bodyPr/>
          <a:lstStyle/>
          <a:p>
            <a:r>
              <a:rPr lang="fr-FR" dirty="0" smtClean="0"/>
              <a:t>Vue </a:t>
            </a:r>
            <a:r>
              <a:rPr lang="fr-FR" dirty="0"/>
              <a:t>sur le </a:t>
            </a:r>
            <a:r>
              <a:rPr lang="fr-FR" dirty="0">
                <a:solidFill>
                  <a:srgbClr val="0070C0"/>
                </a:solidFill>
              </a:rPr>
              <a:t>planning</a:t>
            </a:r>
            <a:r>
              <a:rPr lang="fr-FR" dirty="0"/>
              <a:t> de passation des marchés 2021 – 2022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Participer aux Marchés du Canal - Matinale de la commande publique 8/12/2020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03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NE">
  <a:themeElements>
    <a:clrScheme name="CSNE_Couleurs">
      <a:dk1>
        <a:sysClr val="windowText" lastClr="000000"/>
      </a:dk1>
      <a:lt1>
        <a:sysClr val="window" lastClr="FFFFFF"/>
      </a:lt1>
      <a:dk2>
        <a:srgbClr val="186AF2"/>
      </a:dk2>
      <a:lt2>
        <a:srgbClr val="E2E2E2"/>
      </a:lt2>
      <a:accent1>
        <a:srgbClr val="6BC9FF"/>
      </a:accent1>
      <a:accent2>
        <a:srgbClr val="00488E"/>
      </a:accent2>
      <a:accent3>
        <a:srgbClr val="80BC00"/>
      </a:accent3>
      <a:accent4>
        <a:srgbClr val="D3D655"/>
      </a:accent4>
      <a:accent5>
        <a:srgbClr val="636362"/>
      </a:accent5>
      <a:accent6>
        <a:srgbClr val="9B9B9B"/>
      </a:accent6>
      <a:hlink>
        <a:srgbClr val="186AF2"/>
      </a:hlink>
      <a:folHlink>
        <a:srgbClr val="186AF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ur FRTP - BDE - décembre 2020.potx" id="{E5D67998-E77F-43BE-9327-04C69219080C}" vid="{82725490-5974-4D2B-B5B3-4E8211E885B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m_x0020_du_x0020_fichier xmlns="c377555c-06d7-4425-a86e-bf80efae006a" xsi:nil="true"/>
    <Th_x00e8_me xmlns="c377555c-06d7-4425-a86e-bf80efae006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CDB72B9F745B418944777E759F40AB" ma:contentTypeVersion="5" ma:contentTypeDescription="Crée un document." ma:contentTypeScope="" ma:versionID="ff684715897fd14014314b7c98fdecd7">
  <xsd:schema xmlns:xsd="http://www.w3.org/2001/XMLSchema" xmlns:xs="http://www.w3.org/2001/XMLSchema" xmlns:p="http://schemas.microsoft.com/office/2006/metadata/properties" xmlns:ns2="c377555c-06d7-4425-a86e-bf80efae006a" xmlns:ns3="92178895-7f9f-4d51-9cef-b84303b999d8" targetNamespace="http://schemas.microsoft.com/office/2006/metadata/properties" ma:root="true" ma:fieldsID="dfb77c802ea73358e82540e619e472d4" ns2:_="" ns3:_="">
    <xsd:import namespace="c377555c-06d7-4425-a86e-bf80efae006a"/>
    <xsd:import namespace="92178895-7f9f-4d51-9cef-b84303b999d8"/>
    <xsd:element name="properties">
      <xsd:complexType>
        <xsd:sequence>
          <xsd:element name="documentManagement">
            <xsd:complexType>
              <xsd:all>
                <xsd:element ref="ns2:Nom_x0020_du_x0020_fichier" minOccurs="0"/>
                <xsd:element ref="ns2:Th_x00e8_m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77555c-06d7-4425-a86e-bf80efae006a" elementFormDefault="qualified">
    <xsd:import namespace="http://schemas.microsoft.com/office/2006/documentManagement/types"/>
    <xsd:import namespace="http://schemas.microsoft.com/office/infopath/2007/PartnerControls"/>
    <xsd:element name="Nom_x0020_du_x0020_fichier" ma:index="2" nillable="true" ma:displayName="Nom du fichier" ma:internalName="Nom_x0020_du_x0020_fichier">
      <xsd:simpleType>
        <xsd:restriction base="dms:Text">
          <xsd:maxLength value="255"/>
        </xsd:restriction>
      </xsd:simpleType>
    </xsd:element>
    <xsd:element name="Th_x00e8_me" ma:index="3" nillable="true" ma:displayName="Thème" ma:internalName="Th_x00e8_m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178895-7f9f-4d51-9cef-b84303b999d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276129-AC79-4C44-87A5-99C0023AE97B}">
  <ds:schemaRefs>
    <ds:schemaRef ds:uri="http://schemas.microsoft.com/office/infopath/2007/PartnerControls"/>
    <ds:schemaRef ds:uri="http://purl.org/dc/elements/1.1/"/>
    <ds:schemaRef ds:uri="92178895-7f9f-4d51-9cef-b84303b999d8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c377555c-06d7-4425-a86e-bf80efae006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C8B200E-9057-4156-B08A-F3541F35CD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77555c-06d7-4425-a86e-bf80efae006a"/>
    <ds:schemaRef ds:uri="92178895-7f9f-4d51-9cef-b84303b999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974AD8D-65A5-4EFF-8535-6CFE23A07E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Pour FRTP - BDE - décembre 2020</Template>
  <TotalTime>730</TotalTime>
  <Words>715</Words>
  <Application>Microsoft Office PowerPoint</Application>
  <PresentationFormat>Grand écran</PresentationFormat>
  <Paragraphs>205</Paragraphs>
  <Slides>12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Symbol</vt:lpstr>
      <vt:lpstr>Tahoma</vt:lpstr>
      <vt:lpstr>Wingdings</vt:lpstr>
      <vt:lpstr>Wingdings 2</vt:lpstr>
      <vt:lpstr>CSNE</vt:lpstr>
      <vt:lpstr>Politique ACHAT et programmation des marchés</vt:lpstr>
      <vt:lpstr>Politique achat / La place de l’entreprise</vt:lpstr>
      <vt:lpstr>Politique achat</vt:lpstr>
      <vt:lpstr>Politique achat / Comment ? </vt:lpstr>
      <vt:lpstr>Politique achat / Pour quoi faire ?</vt:lpstr>
      <vt:lpstr>Focus / L’emploi et le développement des territoires </vt:lpstr>
      <vt:lpstr>Acces des PME aux marchés Concrètement</vt:lpstr>
      <vt:lpstr>Accès aux marches - Les outils de la SCSNE</vt:lpstr>
      <vt:lpstr>Vue sur le planning de passation des marchés 2021 – 2022</vt:lpstr>
      <vt:lpstr>L’information sur les marchés du Canal</vt:lpstr>
      <vt:lpstr>Page « Marchés publics »</vt:lpstr>
      <vt:lpstr>Présentation PowerPoint</vt:lpstr>
    </vt:vector>
  </TitlesOfParts>
  <Company>VNF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Suivi des modifications / des contrôles</dc:title>
  <dc:creator>ARNOLD Frédéric, SCSNE</dc:creator>
  <cp:keywords>Modèle</cp:keywords>
  <cp:lastModifiedBy>NADAL Jean-Philippe, SCSNE</cp:lastModifiedBy>
  <cp:revision>56</cp:revision>
  <dcterms:created xsi:type="dcterms:W3CDTF">2020-12-16T13:45:15Z</dcterms:created>
  <dcterms:modified xsi:type="dcterms:W3CDTF">2020-12-18T06:44:31Z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0x01010054CDB72B9F745B418944777E759F40AB</vt:lpwstr>
  </property>
</Properties>
</file>