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5" r:id="rId4"/>
    <p:sldId id="266" r:id="rId5"/>
    <p:sldId id="267" r:id="rId6"/>
    <p:sldId id="264" r:id="rId7"/>
    <p:sldId id="258" r:id="rId8"/>
    <p:sldId id="260" r:id="rId9"/>
    <p:sldId id="259" r:id="rId10"/>
    <p:sldId id="261" r:id="rId11"/>
    <p:sldId id="262" r:id="rId12"/>
    <p:sldId id="268" r:id="rId1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123" d="100"/>
          <a:sy n="123" d="100"/>
        </p:scale>
        <p:origin x="-12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3641C3-A3E9-4298-92C0-369A7B10207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F88A8867-AFC4-4738-9B39-97EF2F6C6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24778934-A37A-460D-9830-57938771CDD8}"/>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5" name="Espace réservé du pied de page 4">
            <a:extLst>
              <a:ext uri="{FF2B5EF4-FFF2-40B4-BE49-F238E27FC236}">
                <a16:creationId xmlns:a16="http://schemas.microsoft.com/office/drawing/2014/main" xmlns="" id="{96823AFB-2815-45C2-AF30-E3968CBBA0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49FD7ED-57B1-48E0-9780-D324A5BF8778}"/>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389372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452B122-3562-4FE8-9791-C5A36CCD741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E6A83A57-315E-4244-9D28-7596C26FF563}"/>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E3634F0-BB27-4E18-99D8-C2DCD597C3FA}"/>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5" name="Espace réservé du pied de page 4">
            <a:extLst>
              <a:ext uri="{FF2B5EF4-FFF2-40B4-BE49-F238E27FC236}">
                <a16:creationId xmlns:a16="http://schemas.microsoft.com/office/drawing/2014/main" xmlns="" id="{ACAA832F-7FE8-410A-9075-59DAE242A0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21FB9E1-F276-4114-B57A-EF1D7465F891}"/>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3188440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1C89FC47-C213-48AF-BEC3-F404FC9A585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D6C18C1C-1986-4D38-A79E-543B1605052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04CE65D-DF36-43D7-A322-C6C0AEAD7C45}"/>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5" name="Espace réservé du pied de page 4">
            <a:extLst>
              <a:ext uri="{FF2B5EF4-FFF2-40B4-BE49-F238E27FC236}">
                <a16:creationId xmlns:a16="http://schemas.microsoft.com/office/drawing/2014/main" xmlns="" id="{24C76927-DD8C-47E9-8E68-DB678EF5B0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5815741-FE32-4754-B75F-7DE5C92F5216}"/>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71591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84C681-C32A-4DF3-A221-663A5D9E106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AA6B377B-9C5D-4E8B-87C0-3BF815832F8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F5A2A84-1098-4245-BED5-19F5E35B858F}"/>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5" name="Espace réservé du pied de page 4">
            <a:extLst>
              <a:ext uri="{FF2B5EF4-FFF2-40B4-BE49-F238E27FC236}">
                <a16:creationId xmlns:a16="http://schemas.microsoft.com/office/drawing/2014/main" xmlns="" id="{7E220D0F-D98E-4E8E-9A58-9C0B23CAD9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0123AD1-6DB4-4044-9035-8812C020B231}"/>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87737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395FA7-F0F2-4470-8AEA-6EA9205713F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495F4DEB-4101-45E7-B3F1-D50B60D3EC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877D901E-E3EB-4F40-BA81-B182C04E3A79}"/>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5" name="Espace réservé du pied de page 4">
            <a:extLst>
              <a:ext uri="{FF2B5EF4-FFF2-40B4-BE49-F238E27FC236}">
                <a16:creationId xmlns:a16="http://schemas.microsoft.com/office/drawing/2014/main" xmlns="" id="{D81092C0-360A-4160-BC5C-67B3686163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7D0C1564-F8F1-4E49-AE73-94EB1047FAB8}"/>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32288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72F34A7-269E-4EEA-998C-8816E9B5987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6CEC524-865B-45CD-B31D-6908045141A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28D804BA-98E8-4847-8F01-11845133C71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00A7496F-538C-4072-BA2E-E4CBC6765481}"/>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6" name="Espace réservé du pied de page 5">
            <a:extLst>
              <a:ext uri="{FF2B5EF4-FFF2-40B4-BE49-F238E27FC236}">
                <a16:creationId xmlns:a16="http://schemas.microsoft.com/office/drawing/2014/main" xmlns="" id="{113A6B38-CBC5-442F-9271-CECED08CDF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0757E4A-01A9-4995-941B-7A2471D05DF6}"/>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57901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98FF14-DB4B-46A7-AF97-3BCAB6F723E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7CFB1D31-3D96-43BC-87B0-A1D9105F27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05BD630A-86D7-4EF5-B875-854E3E5D06BF}"/>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24B6BD9E-D4EC-4807-B773-82B9B4B5F9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EE592528-0E98-400D-88D6-30332EB2A8F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3438B7C5-752E-4AB5-A352-22DCDE497DCE}"/>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8" name="Espace réservé du pied de page 7">
            <a:extLst>
              <a:ext uri="{FF2B5EF4-FFF2-40B4-BE49-F238E27FC236}">
                <a16:creationId xmlns:a16="http://schemas.microsoft.com/office/drawing/2014/main" xmlns="" id="{3C80126B-53FB-41D9-A922-D84513BFC94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F7459ADD-2C26-4EF3-A670-1F95D2FDBBC4}"/>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3226634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0BE434-7E40-4EF8-8BEC-F6C0FDE6656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8E33F815-A552-4937-B7A5-C7A77530C85F}"/>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4" name="Espace réservé du pied de page 3">
            <a:extLst>
              <a:ext uri="{FF2B5EF4-FFF2-40B4-BE49-F238E27FC236}">
                <a16:creationId xmlns:a16="http://schemas.microsoft.com/office/drawing/2014/main" xmlns="" id="{99177BB6-7D61-46BF-9DBD-81A59AF93DB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617B5953-FAA0-4611-8B22-409669A1EE3E}"/>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97765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E0DC2E8F-1470-4A58-BB77-EDB183307501}"/>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3" name="Espace réservé du pied de page 2">
            <a:extLst>
              <a:ext uri="{FF2B5EF4-FFF2-40B4-BE49-F238E27FC236}">
                <a16:creationId xmlns:a16="http://schemas.microsoft.com/office/drawing/2014/main" xmlns="" id="{B8FE8735-D4F4-4169-AAEC-819D9BA147A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6BFAA9D-32E7-46A5-AF27-56C6D32FA003}"/>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54782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F4D0F5-DF8B-4325-B69A-2F887D655E6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83515EFA-8AA2-4462-B73E-879F6E3E42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6782F234-1DD1-4B00-8190-3B0B0A9132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68F8F13E-99D2-4786-B2A2-5CC28F9E17FE}"/>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6" name="Espace réservé du pied de page 5">
            <a:extLst>
              <a:ext uri="{FF2B5EF4-FFF2-40B4-BE49-F238E27FC236}">
                <a16:creationId xmlns:a16="http://schemas.microsoft.com/office/drawing/2014/main" xmlns="" id="{FECA8A02-4FC6-4BFD-AAAA-5FB4C7321C7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C07F0E9-192A-4E49-A322-46C0D3F83FCA}"/>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24030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DFCE820-40EC-43CC-AA5A-744A91DA78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278D4354-E8A5-4885-81BA-B2376AA35D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4BC3A0CD-9B02-4859-9AD4-389F1774F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88BC10FC-F426-45F3-AF10-D9D1B4B52C66}"/>
              </a:ext>
            </a:extLst>
          </p:cNvPr>
          <p:cNvSpPr>
            <a:spLocks noGrp="1"/>
          </p:cNvSpPr>
          <p:nvPr>
            <p:ph type="dt" sz="half" idx="10"/>
          </p:nvPr>
        </p:nvSpPr>
        <p:spPr/>
        <p:txBody>
          <a:bodyPr/>
          <a:lstStyle/>
          <a:p>
            <a:fld id="{87995950-F696-4300-BFF0-14F190DE3082}" type="datetimeFigureOut">
              <a:rPr lang="fr-FR" smtClean="0"/>
              <a:t>27/08/2019</a:t>
            </a:fld>
            <a:endParaRPr lang="fr-FR"/>
          </a:p>
        </p:txBody>
      </p:sp>
      <p:sp>
        <p:nvSpPr>
          <p:cNvPr id="6" name="Espace réservé du pied de page 5">
            <a:extLst>
              <a:ext uri="{FF2B5EF4-FFF2-40B4-BE49-F238E27FC236}">
                <a16:creationId xmlns:a16="http://schemas.microsoft.com/office/drawing/2014/main" xmlns="" id="{12AC254A-1928-46AD-9947-4C15D968471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B2DBF6A-E828-4719-A87C-ED86BAF26B97}"/>
              </a:ext>
            </a:extLst>
          </p:cNvPr>
          <p:cNvSpPr>
            <a:spLocks noGrp="1"/>
          </p:cNvSpPr>
          <p:nvPr>
            <p:ph type="sldNum" sz="quarter" idx="12"/>
          </p:nvPr>
        </p:nvSpPr>
        <p:spPr/>
        <p:txBody>
          <a:bodyPr/>
          <a:lstStyle/>
          <a:p>
            <a:fld id="{E8E29FAF-9F1A-4EC8-9744-D0B926776AD6}" type="slidenum">
              <a:rPr lang="fr-FR" smtClean="0"/>
              <a:t>‹N°›</a:t>
            </a:fld>
            <a:endParaRPr lang="fr-FR"/>
          </a:p>
        </p:txBody>
      </p:sp>
    </p:spTree>
    <p:extLst>
      <p:ext uri="{BB962C8B-B14F-4D97-AF65-F5344CB8AC3E}">
        <p14:creationId xmlns:p14="http://schemas.microsoft.com/office/powerpoint/2010/main" val="82897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1B248500-F69C-4988-9B6F-0669751F46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2A8839B2-CE46-48D7-A49A-E66168760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AC1BF045-6338-42B6-97A7-39D8526FD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95950-F696-4300-BFF0-14F190DE3082}" type="datetimeFigureOut">
              <a:rPr lang="fr-FR" smtClean="0"/>
              <a:t>27/08/2019</a:t>
            </a:fld>
            <a:endParaRPr lang="fr-FR"/>
          </a:p>
        </p:txBody>
      </p:sp>
      <p:sp>
        <p:nvSpPr>
          <p:cNvPr id="5" name="Espace réservé du pied de page 4">
            <a:extLst>
              <a:ext uri="{FF2B5EF4-FFF2-40B4-BE49-F238E27FC236}">
                <a16:creationId xmlns:a16="http://schemas.microsoft.com/office/drawing/2014/main" xmlns="" id="{D5579476-B9D3-467F-BE9E-9F0DE629C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5F5B90C2-2B47-4056-B100-6DEAF7939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29FAF-9F1A-4EC8-9744-D0B926776AD6}" type="slidenum">
              <a:rPr lang="fr-FR" smtClean="0"/>
              <a:t>‹N°›</a:t>
            </a:fld>
            <a:endParaRPr lang="fr-FR"/>
          </a:p>
        </p:txBody>
      </p:sp>
    </p:spTree>
    <p:extLst>
      <p:ext uri="{BB962C8B-B14F-4D97-AF65-F5344CB8AC3E}">
        <p14:creationId xmlns:p14="http://schemas.microsoft.com/office/powerpoint/2010/main" val="4250544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82810A3-15E5-4718-BEA1-0ADCA5B644AE}"/>
              </a:ext>
            </a:extLst>
          </p:cNvPr>
          <p:cNvSpPr>
            <a:spLocks noGrp="1"/>
          </p:cNvSpPr>
          <p:nvPr>
            <p:ph idx="1"/>
          </p:nvPr>
        </p:nvSpPr>
        <p:spPr>
          <a:xfrm>
            <a:off x="838199" y="1936461"/>
            <a:ext cx="9572509" cy="3508382"/>
          </a:xfrm>
        </p:spPr>
        <p:txBody>
          <a:bodyPr>
            <a:normAutofit/>
          </a:bodyPr>
          <a:lstStyle/>
          <a:p>
            <a:r>
              <a:rPr lang="fr-FR" b="1" i="1" u="sng" dirty="0">
                <a:solidFill>
                  <a:schemeClr val="accent1"/>
                </a:solidFill>
              </a:rPr>
              <a:t>Qu’est ce qu’un groupement d’employeurs</a:t>
            </a:r>
          </a:p>
          <a:p>
            <a:r>
              <a:rPr lang="fr-FR" b="1" i="1" u="sng" dirty="0">
                <a:solidFill>
                  <a:schemeClr val="accent1"/>
                </a:solidFill>
              </a:rPr>
              <a:t>L’origine du concept</a:t>
            </a:r>
          </a:p>
          <a:p>
            <a:r>
              <a:rPr lang="fr-FR" b="1" i="1" u="sng" dirty="0">
                <a:solidFill>
                  <a:schemeClr val="accent1"/>
                </a:solidFill>
              </a:rPr>
              <a:t>En quoi consiste l’outil</a:t>
            </a:r>
          </a:p>
          <a:p>
            <a:r>
              <a:rPr lang="fr-FR" b="1" i="1" u="sng" dirty="0">
                <a:solidFill>
                  <a:schemeClr val="accent1"/>
                </a:solidFill>
              </a:rPr>
              <a:t>Son fonctionnement </a:t>
            </a:r>
          </a:p>
          <a:p>
            <a:r>
              <a:rPr lang="fr-FR" b="1" i="1" u="sng" dirty="0">
                <a:solidFill>
                  <a:schemeClr val="accent1"/>
                </a:solidFill>
              </a:rPr>
              <a:t>Qui peut y adhérer? </a:t>
            </a:r>
            <a:endParaRPr lang="fr-FR" b="1" i="1" dirty="0">
              <a:solidFill>
                <a:schemeClr val="accent1"/>
              </a:solidFill>
            </a:endParaRPr>
          </a:p>
        </p:txBody>
      </p:sp>
      <p:pic>
        <p:nvPicPr>
          <p:cNvPr id="1026" name="Picture 2">
            <a:extLst>
              <a:ext uri="{FF2B5EF4-FFF2-40B4-BE49-F238E27FC236}">
                <a16:creationId xmlns:a16="http://schemas.microsoft.com/office/drawing/2014/main" xmlns="" id="{993779E0-1C1F-43D0-8260-9924F974B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162"/>
            <a:ext cx="974292" cy="875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a:extLst>
              <a:ext uri="{FF2B5EF4-FFF2-40B4-BE49-F238E27FC236}">
                <a16:creationId xmlns:a16="http://schemas.microsoft.com/office/drawing/2014/main" xmlns="" id="{DA67B874-8225-4F3B-A558-367729B67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7" y="1"/>
            <a:ext cx="974292" cy="974292"/>
          </a:xfrm>
          <a:prstGeom prst="rect">
            <a:avLst/>
          </a:prstGeom>
        </p:spPr>
      </p:pic>
      <p:sp>
        <p:nvSpPr>
          <p:cNvPr id="2" name="Titre 1">
            <a:extLst>
              <a:ext uri="{FF2B5EF4-FFF2-40B4-BE49-F238E27FC236}">
                <a16:creationId xmlns:a16="http://schemas.microsoft.com/office/drawing/2014/main" xmlns="" id="{A31F1FD3-DBCD-4C18-A1B5-53ED781AF9D1}"/>
              </a:ext>
            </a:extLst>
          </p:cNvPr>
          <p:cNvSpPr>
            <a:spLocks noGrp="1"/>
          </p:cNvSpPr>
          <p:nvPr>
            <p:ph type="title"/>
          </p:nvPr>
        </p:nvSpPr>
        <p:spPr>
          <a:xfrm>
            <a:off x="838200" y="291234"/>
            <a:ext cx="10515600" cy="1325563"/>
          </a:xfrm>
        </p:spPr>
        <p:txBody>
          <a:bodyPr/>
          <a:lstStyle/>
          <a:p>
            <a:r>
              <a:rPr lang="fr-FR" b="1" i="1" u="sng" dirty="0">
                <a:solidFill>
                  <a:schemeClr val="accent1"/>
                </a:solidFill>
              </a:rPr>
              <a:t>Préambule</a:t>
            </a:r>
          </a:p>
        </p:txBody>
      </p:sp>
    </p:spTree>
    <p:extLst>
      <p:ext uri="{BB962C8B-B14F-4D97-AF65-F5344CB8AC3E}">
        <p14:creationId xmlns:p14="http://schemas.microsoft.com/office/powerpoint/2010/main" val="189526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87CC6C-B885-484B-8B97-078509B1851C}"/>
              </a:ext>
            </a:extLst>
          </p:cNvPr>
          <p:cNvSpPr>
            <a:spLocks noGrp="1"/>
          </p:cNvSpPr>
          <p:nvPr>
            <p:ph type="title"/>
          </p:nvPr>
        </p:nvSpPr>
        <p:spPr/>
        <p:txBody>
          <a:bodyPr>
            <a:normAutofit/>
          </a:bodyPr>
          <a:lstStyle/>
          <a:p>
            <a:r>
              <a:rPr lang="fr-FR" sz="4000" b="1" i="1" dirty="0">
                <a:solidFill>
                  <a:schemeClr val="accent1"/>
                </a:solidFill>
              </a:rPr>
              <a:t>Objectif +:  </a:t>
            </a:r>
            <a:r>
              <a:rPr lang="fr-FR" b="1" i="1" dirty="0">
                <a:solidFill>
                  <a:schemeClr val="accent1"/>
                </a:solidFill>
              </a:rPr>
              <a:t>un outil adapté à la conjoncture</a:t>
            </a:r>
          </a:p>
        </p:txBody>
      </p:sp>
      <p:sp>
        <p:nvSpPr>
          <p:cNvPr id="3" name="Espace réservé du contenu 2">
            <a:extLst>
              <a:ext uri="{FF2B5EF4-FFF2-40B4-BE49-F238E27FC236}">
                <a16:creationId xmlns:a16="http://schemas.microsoft.com/office/drawing/2014/main" xmlns="" id="{CA645C49-AED4-4B8B-B04E-51118F40B493}"/>
              </a:ext>
            </a:extLst>
          </p:cNvPr>
          <p:cNvSpPr>
            <a:spLocks noGrp="1"/>
          </p:cNvSpPr>
          <p:nvPr>
            <p:ph idx="1"/>
          </p:nvPr>
        </p:nvSpPr>
        <p:spPr>
          <a:xfrm>
            <a:off x="838200" y="1487054"/>
            <a:ext cx="10515600" cy="4726854"/>
          </a:xfrm>
        </p:spPr>
        <p:txBody>
          <a:bodyPr>
            <a:normAutofit/>
          </a:bodyPr>
          <a:lstStyle/>
          <a:p>
            <a:endParaRPr lang="fr-FR" sz="2000" u="sng" dirty="0"/>
          </a:p>
          <a:p>
            <a:endParaRPr lang="fr-FR" sz="2000" u="sng" dirty="0"/>
          </a:p>
          <a:p>
            <a:r>
              <a:rPr lang="fr-FR" sz="2000" u="sng" dirty="0"/>
              <a:t>Rebond de l’investissement local à partir de 2017</a:t>
            </a:r>
            <a:r>
              <a:rPr lang="fr-FR" sz="2000" dirty="0"/>
              <a:t>. Le chiffre d’affaires Travaux Publics en 2023 progresserait de 11.7% par rapport à celui de 2017. Par ailleurs, la variation annuelle entre 2017 et 2013 serait de 1.9%.</a:t>
            </a:r>
          </a:p>
          <a:p>
            <a:pPr marL="0" indent="0">
              <a:buNone/>
            </a:pPr>
            <a:endParaRPr lang="fr-FR" sz="2000" dirty="0"/>
          </a:p>
          <a:p>
            <a:r>
              <a:rPr lang="fr-FR" sz="2000" dirty="0"/>
              <a:t>En tenant compte de cette analyse proposée par la CERC, </a:t>
            </a:r>
            <a:r>
              <a:rPr lang="fr-FR" sz="2000" u="sng" dirty="0"/>
              <a:t>le besoin annuel en ressources entre 2017 et 2023 serait estimé à 530 personnes pour l’ensemble des métiers de production</a:t>
            </a:r>
            <a:r>
              <a:rPr lang="fr-FR" sz="2000" dirty="0"/>
              <a:t>. Cette estimation prenant en compte les départs en retraite. </a:t>
            </a:r>
          </a:p>
          <a:p>
            <a:pPr algn="just"/>
            <a:r>
              <a:rPr lang="fr-FR" sz="2100" dirty="0"/>
              <a:t>Par ailleurs, Depuis 2011, on constate un net recul des emplois salariés dans les Travaux Publics. En effet, les entreprises ont dû adapter leurs effectifs en fonction de l’activité économique du secteur. Même si les prévisions en termes d’activité sont rassurantes, les entreprises demanderont aujourd’hui davantage de flexibilité pour recourir à une main d’œuvre qualifiée. </a:t>
            </a:r>
          </a:p>
          <a:p>
            <a:pPr marL="0" indent="0">
              <a:buNone/>
            </a:pPr>
            <a:endParaRPr lang="fr-FR" dirty="0"/>
          </a:p>
        </p:txBody>
      </p:sp>
    </p:spTree>
    <p:extLst>
      <p:ext uri="{BB962C8B-B14F-4D97-AF65-F5344CB8AC3E}">
        <p14:creationId xmlns:p14="http://schemas.microsoft.com/office/powerpoint/2010/main" val="345309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9DDD9C-2592-4841-9EDD-9989518DF370}"/>
              </a:ext>
            </a:extLst>
          </p:cNvPr>
          <p:cNvSpPr>
            <a:spLocks noGrp="1"/>
          </p:cNvSpPr>
          <p:nvPr>
            <p:ph type="title"/>
          </p:nvPr>
        </p:nvSpPr>
        <p:spPr/>
        <p:txBody>
          <a:bodyPr/>
          <a:lstStyle/>
          <a:p>
            <a:r>
              <a:rPr lang="fr-FR" b="1" i="1" dirty="0">
                <a:solidFill>
                  <a:schemeClr val="accent1"/>
                </a:solidFill>
              </a:rPr>
              <a:t>Objectif +: un outil adapté aux grands projets</a:t>
            </a:r>
          </a:p>
        </p:txBody>
      </p:sp>
      <p:sp>
        <p:nvSpPr>
          <p:cNvPr id="3" name="Espace réservé du contenu 2">
            <a:extLst>
              <a:ext uri="{FF2B5EF4-FFF2-40B4-BE49-F238E27FC236}">
                <a16:creationId xmlns:a16="http://schemas.microsoft.com/office/drawing/2014/main" xmlns="" id="{B2AE1DE5-444F-4C0D-A3B2-AF28BCB88AC3}"/>
              </a:ext>
            </a:extLst>
          </p:cNvPr>
          <p:cNvSpPr>
            <a:spLocks noGrp="1"/>
          </p:cNvSpPr>
          <p:nvPr>
            <p:ph idx="1"/>
          </p:nvPr>
        </p:nvSpPr>
        <p:spPr>
          <a:xfrm>
            <a:off x="838200" y="1862571"/>
            <a:ext cx="10515600" cy="4351338"/>
          </a:xfrm>
        </p:spPr>
        <p:txBody>
          <a:bodyPr>
            <a:normAutofit fontScale="70000" lnSpcReduction="20000"/>
          </a:bodyPr>
          <a:lstStyle/>
          <a:p>
            <a:r>
              <a:rPr lang="fr-FR" dirty="0"/>
              <a:t>Les besoins en main d’œuvre liés à la construction du CSNE s’évaluent aux environs de 4 000 à 5 000 personnes en emplois directs et presque autant en emplois indirects. </a:t>
            </a:r>
          </a:p>
          <a:p>
            <a:r>
              <a:rPr lang="fr-FR" dirty="0"/>
              <a:t>Aujourd’hui, La société de projet, piloté par VNF, a mis en œuvre plusieurs comité de suivi sur les points suivants : </a:t>
            </a:r>
          </a:p>
          <a:p>
            <a:pPr lvl="4"/>
            <a:r>
              <a:rPr lang="fr-FR" sz="2300" i="1" dirty="0"/>
              <a:t>Le canal solidaire dirigé par le département du pas de calais.</a:t>
            </a:r>
            <a:endParaRPr lang="fr-FR" sz="2300" dirty="0"/>
          </a:p>
          <a:p>
            <a:pPr lvl="4"/>
            <a:r>
              <a:rPr lang="fr-FR" sz="2300" i="1" dirty="0"/>
              <a:t>Le canal formation dirigé par la région.</a:t>
            </a:r>
            <a:endParaRPr lang="fr-FR" sz="2300" dirty="0"/>
          </a:p>
          <a:p>
            <a:pPr lvl="4"/>
            <a:r>
              <a:rPr lang="fr-FR" sz="2300" i="1" dirty="0"/>
              <a:t>Le canal emploi dirigé par le pôle emploi</a:t>
            </a:r>
            <a:r>
              <a:rPr lang="fr-FR" i="1" dirty="0"/>
              <a:t>.</a:t>
            </a:r>
            <a:endParaRPr lang="fr-FR" dirty="0"/>
          </a:p>
          <a:p>
            <a:r>
              <a:rPr lang="fr-FR" dirty="0"/>
              <a:t>Pour les deux premiers comités, les outils de réalisation </a:t>
            </a:r>
            <a:r>
              <a:rPr lang="fr-FR" u="sng" dirty="0"/>
              <a:t>émanant de la profession </a:t>
            </a:r>
            <a:r>
              <a:rPr lang="fr-FR" dirty="0"/>
              <a:t>existent déjà ou sont en cours de création. Pour répondre aux problématiques d’insertion, la FRTP s’appuie sur le GEIQ Pro TP. Pour répondre aux besoins de formation, la FRTP s’appuie sur les organismes de formation reconnus par la profession. (FORMA CANAL).</a:t>
            </a:r>
          </a:p>
          <a:p>
            <a:r>
              <a:rPr lang="fr-FR" dirty="0"/>
              <a:t>Cependant, pour le canal emploi, il n’existe aujourd’hui aucun outil matériel relevant de la profession pour apporter une solution aux entreprises qui interviendront sur la construction du canal. </a:t>
            </a:r>
          </a:p>
          <a:p>
            <a:r>
              <a:rPr lang="fr-FR" b="1" u="sng" dirty="0">
                <a:solidFill>
                  <a:schemeClr val="accent1"/>
                </a:solidFill>
              </a:rPr>
              <a:t>Le Groupement d’employeurs constitue aujourd’hui le maillon manquant à la réalisation du Canal Seine Nord Europe en matière d’emploi. </a:t>
            </a:r>
            <a:endParaRPr lang="fr-FR" b="1" dirty="0">
              <a:solidFill>
                <a:schemeClr val="accent1"/>
              </a:solidFill>
            </a:endParaRPr>
          </a:p>
          <a:p>
            <a:endParaRPr lang="fr-FR" dirty="0"/>
          </a:p>
        </p:txBody>
      </p:sp>
    </p:spTree>
    <p:extLst>
      <p:ext uri="{BB962C8B-B14F-4D97-AF65-F5344CB8AC3E}">
        <p14:creationId xmlns:p14="http://schemas.microsoft.com/office/powerpoint/2010/main" val="212690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9DDD9C-2592-4841-9EDD-9989518DF370}"/>
              </a:ext>
            </a:extLst>
          </p:cNvPr>
          <p:cNvSpPr>
            <a:spLocks noGrp="1"/>
          </p:cNvSpPr>
          <p:nvPr>
            <p:ph type="title"/>
          </p:nvPr>
        </p:nvSpPr>
        <p:spPr/>
        <p:txBody>
          <a:bodyPr/>
          <a:lstStyle/>
          <a:p>
            <a:r>
              <a:rPr lang="fr-FR" b="1" i="1" dirty="0">
                <a:solidFill>
                  <a:schemeClr val="accent1"/>
                </a:solidFill>
              </a:rPr>
              <a:t>Merci</a:t>
            </a:r>
          </a:p>
        </p:txBody>
      </p:sp>
      <p:sp>
        <p:nvSpPr>
          <p:cNvPr id="3" name="Espace réservé du contenu 2">
            <a:extLst>
              <a:ext uri="{FF2B5EF4-FFF2-40B4-BE49-F238E27FC236}">
                <a16:creationId xmlns:a16="http://schemas.microsoft.com/office/drawing/2014/main" xmlns="" id="{B2AE1DE5-444F-4C0D-A3B2-AF28BCB88AC3}"/>
              </a:ext>
            </a:extLst>
          </p:cNvPr>
          <p:cNvSpPr>
            <a:spLocks noGrp="1"/>
          </p:cNvSpPr>
          <p:nvPr>
            <p:ph idx="1"/>
          </p:nvPr>
        </p:nvSpPr>
        <p:spPr>
          <a:xfrm>
            <a:off x="838200" y="1862571"/>
            <a:ext cx="10515600" cy="4351338"/>
          </a:xfrm>
        </p:spPr>
        <p:txBody>
          <a:bodyPr>
            <a:normAutofit/>
          </a:bodyPr>
          <a:lstStyle/>
          <a:p>
            <a:pPr marL="0" indent="0">
              <a:buNone/>
            </a:pPr>
            <a:r>
              <a:rPr lang="fr-FR" dirty="0"/>
              <a:t>« Se réunir est un début, </a:t>
            </a:r>
            <a:br>
              <a:rPr lang="fr-FR" dirty="0"/>
            </a:br>
            <a:r>
              <a:rPr lang="fr-FR" dirty="0"/>
              <a:t>Rester ensemble est un progrès</a:t>
            </a:r>
            <a:br>
              <a:rPr lang="fr-FR" dirty="0"/>
            </a:br>
            <a:r>
              <a:rPr lang="fr-FR" dirty="0"/>
              <a:t>Travailler ensemble est la réussite».</a:t>
            </a:r>
            <a:br>
              <a:rPr lang="fr-FR" dirty="0"/>
            </a:br>
            <a:r>
              <a:rPr lang="fr-FR" sz="2000" dirty="0"/>
              <a:t>-Henri FORD</a:t>
            </a:r>
            <a:endParaRPr lang="fr-FR" dirty="0"/>
          </a:p>
        </p:txBody>
      </p:sp>
    </p:spTree>
    <p:extLst>
      <p:ext uri="{BB962C8B-B14F-4D97-AF65-F5344CB8AC3E}">
        <p14:creationId xmlns:p14="http://schemas.microsoft.com/office/powerpoint/2010/main" val="174204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82810A3-15E5-4718-BEA1-0ADCA5B644AE}"/>
              </a:ext>
            </a:extLst>
          </p:cNvPr>
          <p:cNvSpPr>
            <a:spLocks noGrp="1"/>
          </p:cNvSpPr>
          <p:nvPr>
            <p:ph idx="1"/>
          </p:nvPr>
        </p:nvSpPr>
        <p:spPr>
          <a:xfrm>
            <a:off x="838199" y="1936461"/>
            <a:ext cx="9572509" cy="3508382"/>
          </a:xfrm>
        </p:spPr>
        <p:txBody>
          <a:bodyPr>
            <a:normAutofit fontScale="77500" lnSpcReduction="20000"/>
          </a:bodyPr>
          <a:lstStyle/>
          <a:p>
            <a:r>
              <a:rPr lang="fr-FR" dirty="0"/>
              <a:t>L’outil Groupement d’Employeurs (GE) a été mis en place par </a:t>
            </a:r>
            <a:r>
              <a:rPr lang="fr-FR" u="sng" dirty="0"/>
              <a:t>la loi du 25 juillet 1985 </a:t>
            </a:r>
            <a:r>
              <a:rPr lang="fr-FR" dirty="0"/>
              <a:t>pour permettre aux petites et moyennes entreprises ne pouvant recruter du personnel à temps plein, de </a:t>
            </a:r>
            <a:r>
              <a:rPr lang="fr-FR" u="sng" dirty="0"/>
              <a:t>mutualiser</a:t>
            </a:r>
            <a:r>
              <a:rPr lang="fr-FR" dirty="0"/>
              <a:t> leurs moyens afin de favoriser la création </a:t>
            </a:r>
            <a:r>
              <a:rPr lang="fr-FR" u="sng" dirty="0"/>
              <a:t>d’emplois pérennes.</a:t>
            </a:r>
          </a:p>
          <a:p>
            <a:r>
              <a:rPr lang="fr-FR" dirty="0"/>
              <a:t>Au départ les GE se sont développés en agriculture, puis ils se sont élargis au tourisme, au bâtiment pour aujourd’hui se développer dans toutes les branches professionnelles et au sein des territoires dans une démarche multi sectorielle.</a:t>
            </a:r>
          </a:p>
          <a:p>
            <a:r>
              <a:rPr lang="fr-FR" dirty="0"/>
              <a:t>Depuis 1985, plusieurs lois ont émergé dont la dernière du 13 juillet 2011 – Loi </a:t>
            </a:r>
            <a:r>
              <a:rPr lang="fr-FR" dirty="0" err="1"/>
              <a:t>Cherpion</a:t>
            </a:r>
            <a:r>
              <a:rPr lang="fr-FR" dirty="0"/>
              <a:t>, favorisant la flexibilité de l’outil GE pour ses adhérents (responsabilité solidaire rationnalisée, levée des seuils d’effectifs, adhésion à plus de deux GE…) tout en sécurisant les salariés par la création d’emplois pérennes.</a:t>
            </a:r>
          </a:p>
          <a:p>
            <a:endParaRPr lang="fr-FR" dirty="0"/>
          </a:p>
        </p:txBody>
      </p:sp>
      <p:pic>
        <p:nvPicPr>
          <p:cNvPr id="1026" name="Picture 2">
            <a:extLst>
              <a:ext uri="{FF2B5EF4-FFF2-40B4-BE49-F238E27FC236}">
                <a16:creationId xmlns:a16="http://schemas.microsoft.com/office/drawing/2014/main" xmlns="" id="{993779E0-1C1F-43D0-8260-9924F974B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162"/>
            <a:ext cx="974292" cy="875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a:extLst>
              <a:ext uri="{FF2B5EF4-FFF2-40B4-BE49-F238E27FC236}">
                <a16:creationId xmlns:a16="http://schemas.microsoft.com/office/drawing/2014/main" xmlns="" id="{DA67B874-8225-4F3B-A558-367729B67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7" y="1"/>
            <a:ext cx="974292" cy="974292"/>
          </a:xfrm>
          <a:prstGeom prst="rect">
            <a:avLst/>
          </a:prstGeom>
        </p:spPr>
      </p:pic>
      <p:sp>
        <p:nvSpPr>
          <p:cNvPr id="2" name="Titre 1">
            <a:extLst>
              <a:ext uri="{FF2B5EF4-FFF2-40B4-BE49-F238E27FC236}">
                <a16:creationId xmlns:a16="http://schemas.microsoft.com/office/drawing/2014/main" xmlns="" id="{A31F1FD3-DBCD-4C18-A1B5-53ED781AF9D1}"/>
              </a:ext>
            </a:extLst>
          </p:cNvPr>
          <p:cNvSpPr>
            <a:spLocks noGrp="1"/>
          </p:cNvSpPr>
          <p:nvPr>
            <p:ph type="title"/>
          </p:nvPr>
        </p:nvSpPr>
        <p:spPr>
          <a:xfrm>
            <a:off x="838200" y="291234"/>
            <a:ext cx="10515600" cy="1325563"/>
          </a:xfrm>
        </p:spPr>
        <p:txBody>
          <a:bodyPr/>
          <a:lstStyle/>
          <a:p>
            <a:r>
              <a:rPr lang="fr-FR" b="1" i="1" u="sng" dirty="0">
                <a:solidFill>
                  <a:schemeClr val="accent1"/>
                </a:solidFill>
              </a:rPr>
              <a:t>L’origine du concept</a:t>
            </a:r>
          </a:p>
        </p:txBody>
      </p:sp>
    </p:spTree>
    <p:extLst>
      <p:ext uri="{BB962C8B-B14F-4D97-AF65-F5344CB8AC3E}">
        <p14:creationId xmlns:p14="http://schemas.microsoft.com/office/powerpoint/2010/main" val="409126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82810A3-15E5-4718-BEA1-0ADCA5B644AE}"/>
              </a:ext>
            </a:extLst>
          </p:cNvPr>
          <p:cNvSpPr>
            <a:spLocks noGrp="1"/>
          </p:cNvSpPr>
          <p:nvPr>
            <p:ph idx="1"/>
          </p:nvPr>
        </p:nvSpPr>
        <p:spPr>
          <a:xfrm>
            <a:off x="838199" y="1936461"/>
            <a:ext cx="9572509" cy="3508382"/>
          </a:xfrm>
        </p:spPr>
        <p:txBody>
          <a:bodyPr>
            <a:normAutofit fontScale="62500" lnSpcReduction="20000"/>
          </a:bodyPr>
          <a:lstStyle/>
          <a:p>
            <a:r>
              <a:rPr lang="fr-FR" dirty="0"/>
              <a:t>Un groupement d’employeur est une </a:t>
            </a:r>
            <a:r>
              <a:rPr lang="fr-FR" u="sng" dirty="0"/>
              <a:t>association loi 1901</a:t>
            </a:r>
            <a:r>
              <a:rPr lang="fr-FR" dirty="0"/>
              <a:t>, à but non lucratif, qui permet à plusieurs employeurs de se réunir afin de partager entre eux le temps de travail d’un ou de plusieurs salariés.</a:t>
            </a:r>
          </a:p>
          <a:p>
            <a:r>
              <a:rPr lang="fr-FR" dirty="0"/>
              <a:t>L’objectif est de répondre aux besoins en compétences, en temps partiels ou saisonniers des entreprises, tout en proposant une offre d’emploi à temps plein et pérenne au salarié. </a:t>
            </a:r>
          </a:p>
          <a:p>
            <a:r>
              <a:rPr lang="fr-FR" dirty="0"/>
              <a:t>Pour constituer un GE, deux personnes morales ou physiques à minima sont nécessaires. On peut y retrouver des entreprises, des associations et des collectivités territoriales (dans le respect des règles spécifiques à l’utilisation du temps de travail en GE par cette dernière catégorie qui ne peut représenter plus de 75% du temps de travail du salarié concerné par la mise à disposition). </a:t>
            </a:r>
          </a:p>
          <a:p>
            <a:r>
              <a:rPr lang="fr-FR" u="sng" dirty="0"/>
              <a:t>Cet outil constitue une solution efficace aux entreprises pour se doter de compétences tout en contribuant au développement d’emplois qui répondent à leurs besoins de flexibilité.</a:t>
            </a:r>
          </a:p>
          <a:p>
            <a:r>
              <a:rPr lang="fr-FR" dirty="0"/>
              <a:t>Il peut aussi être une solution pour un maintien d’emploi au sein d’une structure qui doit diminuer le temps d’activité de ses effectifs.  </a:t>
            </a:r>
          </a:p>
          <a:p>
            <a:endParaRPr lang="fr-FR" dirty="0"/>
          </a:p>
        </p:txBody>
      </p:sp>
      <p:pic>
        <p:nvPicPr>
          <p:cNvPr id="1026" name="Picture 2">
            <a:extLst>
              <a:ext uri="{FF2B5EF4-FFF2-40B4-BE49-F238E27FC236}">
                <a16:creationId xmlns:a16="http://schemas.microsoft.com/office/drawing/2014/main" xmlns="" id="{993779E0-1C1F-43D0-8260-9924F974B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162"/>
            <a:ext cx="974292" cy="875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a:extLst>
              <a:ext uri="{FF2B5EF4-FFF2-40B4-BE49-F238E27FC236}">
                <a16:creationId xmlns:a16="http://schemas.microsoft.com/office/drawing/2014/main" xmlns="" id="{DA67B874-8225-4F3B-A558-367729B67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7" y="1"/>
            <a:ext cx="974292" cy="974292"/>
          </a:xfrm>
          <a:prstGeom prst="rect">
            <a:avLst/>
          </a:prstGeom>
        </p:spPr>
      </p:pic>
      <p:sp>
        <p:nvSpPr>
          <p:cNvPr id="2" name="Titre 1">
            <a:extLst>
              <a:ext uri="{FF2B5EF4-FFF2-40B4-BE49-F238E27FC236}">
                <a16:creationId xmlns:a16="http://schemas.microsoft.com/office/drawing/2014/main" xmlns="" id="{A31F1FD3-DBCD-4C18-A1B5-53ED781AF9D1}"/>
              </a:ext>
            </a:extLst>
          </p:cNvPr>
          <p:cNvSpPr>
            <a:spLocks noGrp="1"/>
          </p:cNvSpPr>
          <p:nvPr>
            <p:ph type="title"/>
          </p:nvPr>
        </p:nvSpPr>
        <p:spPr>
          <a:xfrm>
            <a:off x="838200" y="291234"/>
            <a:ext cx="10515600" cy="1325563"/>
          </a:xfrm>
        </p:spPr>
        <p:txBody>
          <a:bodyPr/>
          <a:lstStyle/>
          <a:p>
            <a:r>
              <a:rPr lang="fr-FR" b="1" i="1" u="sng" dirty="0">
                <a:solidFill>
                  <a:schemeClr val="accent1"/>
                </a:solidFill>
              </a:rPr>
              <a:t>En quoi consiste l’outil</a:t>
            </a:r>
          </a:p>
        </p:txBody>
      </p:sp>
    </p:spTree>
    <p:extLst>
      <p:ext uri="{BB962C8B-B14F-4D97-AF65-F5344CB8AC3E}">
        <p14:creationId xmlns:p14="http://schemas.microsoft.com/office/powerpoint/2010/main" val="13609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993779E0-1C1F-43D0-8260-9924F974B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162"/>
            <a:ext cx="974292" cy="875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a:extLst>
              <a:ext uri="{FF2B5EF4-FFF2-40B4-BE49-F238E27FC236}">
                <a16:creationId xmlns:a16="http://schemas.microsoft.com/office/drawing/2014/main" xmlns="" id="{DA67B874-8225-4F3B-A558-367729B67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7" y="1"/>
            <a:ext cx="974292" cy="974292"/>
          </a:xfrm>
          <a:prstGeom prst="rect">
            <a:avLst/>
          </a:prstGeom>
        </p:spPr>
      </p:pic>
      <p:sp>
        <p:nvSpPr>
          <p:cNvPr id="2" name="Titre 1">
            <a:extLst>
              <a:ext uri="{FF2B5EF4-FFF2-40B4-BE49-F238E27FC236}">
                <a16:creationId xmlns:a16="http://schemas.microsoft.com/office/drawing/2014/main" xmlns="" id="{A31F1FD3-DBCD-4C18-A1B5-53ED781AF9D1}"/>
              </a:ext>
            </a:extLst>
          </p:cNvPr>
          <p:cNvSpPr>
            <a:spLocks noGrp="1"/>
          </p:cNvSpPr>
          <p:nvPr>
            <p:ph type="title"/>
          </p:nvPr>
        </p:nvSpPr>
        <p:spPr>
          <a:xfrm>
            <a:off x="838200" y="291234"/>
            <a:ext cx="10515600" cy="1325563"/>
          </a:xfrm>
        </p:spPr>
        <p:txBody>
          <a:bodyPr/>
          <a:lstStyle/>
          <a:p>
            <a:r>
              <a:rPr lang="fr-FR" b="1" i="1" u="sng" dirty="0">
                <a:solidFill>
                  <a:schemeClr val="accent1"/>
                </a:solidFill>
              </a:rPr>
              <a:t>Son fonctionnement</a:t>
            </a:r>
          </a:p>
        </p:txBody>
      </p:sp>
      <p:pic>
        <p:nvPicPr>
          <p:cNvPr id="6" name="Espace réservé du contenu 5" descr="SchémaGE">
            <a:extLst>
              <a:ext uri="{FF2B5EF4-FFF2-40B4-BE49-F238E27FC236}">
                <a16:creationId xmlns:a16="http://schemas.microsoft.com/office/drawing/2014/main" xmlns="" id="{1A0ECBC1-A6B0-4D97-ADA1-2A36136887EC}"/>
              </a:ext>
            </a:extLst>
          </p:cNvPr>
          <p:cNvPicPr>
            <a:picLocks noGrp="1"/>
          </p:cNvPicPr>
          <p:nvPr>
            <p:ph idx="1"/>
          </p:nvPr>
        </p:nvPicPr>
        <p:blipFill rotWithShape="1">
          <a:blip r:embed="rId4">
            <a:extLst>
              <a:ext uri="{28A0092B-C50C-407E-A947-70E740481C1C}">
                <a14:useLocalDpi xmlns:a14="http://schemas.microsoft.com/office/drawing/2010/main" val="0"/>
              </a:ext>
            </a:extLst>
          </a:blip>
          <a:srcRect l="1108" t="20616"/>
          <a:stretch/>
        </p:blipFill>
        <p:spPr bwMode="auto">
          <a:xfrm>
            <a:off x="1958109" y="1936750"/>
            <a:ext cx="7148946" cy="3508375"/>
          </a:xfrm>
          <a:prstGeom prst="rect">
            <a:avLst/>
          </a:prstGeom>
          <a:noFill/>
          <a:ln>
            <a:noFill/>
          </a:ln>
        </p:spPr>
      </p:pic>
    </p:spTree>
    <p:extLst>
      <p:ext uri="{BB962C8B-B14F-4D97-AF65-F5344CB8AC3E}">
        <p14:creationId xmlns:p14="http://schemas.microsoft.com/office/powerpoint/2010/main" val="3602092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993779E0-1C1F-43D0-8260-9924F974B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162"/>
            <a:ext cx="974292" cy="875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a:extLst>
              <a:ext uri="{FF2B5EF4-FFF2-40B4-BE49-F238E27FC236}">
                <a16:creationId xmlns:a16="http://schemas.microsoft.com/office/drawing/2014/main" xmlns="" id="{DA67B874-8225-4F3B-A558-367729B67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7" y="1"/>
            <a:ext cx="974292" cy="974292"/>
          </a:xfrm>
          <a:prstGeom prst="rect">
            <a:avLst/>
          </a:prstGeom>
        </p:spPr>
      </p:pic>
      <p:sp>
        <p:nvSpPr>
          <p:cNvPr id="2" name="Titre 1">
            <a:extLst>
              <a:ext uri="{FF2B5EF4-FFF2-40B4-BE49-F238E27FC236}">
                <a16:creationId xmlns:a16="http://schemas.microsoft.com/office/drawing/2014/main" xmlns="" id="{A31F1FD3-DBCD-4C18-A1B5-53ED781AF9D1}"/>
              </a:ext>
            </a:extLst>
          </p:cNvPr>
          <p:cNvSpPr>
            <a:spLocks noGrp="1"/>
          </p:cNvSpPr>
          <p:nvPr>
            <p:ph type="title"/>
          </p:nvPr>
        </p:nvSpPr>
        <p:spPr>
          <a:xfrm>
            <a:off x="838200" y="291234"/>
            <a:ext cx="10515600" cy="1325563"/>
          </a:xfrm>
        </p:spPr>
        <p:txBody>
          <a:bodyPr/>
          <a:lstStyle/>
          <a:p>
            <a:r>
              <a:rPr lang="fr-FR" b="1" i="1" u="sng" dirty="0">
                <a:solidFill>
                  <a:schemeClr val="accent1"/>
                </a:solidFill>
              </a:rPr>
              <a:t>Qui peut y adhérer?</a:t>
            </a:r>
          </a:p>
        </p:txBody>
      </p:sp>
      <p:sp>
        <p:nvSpPr>
          <p:cNvPr id="4" name="Espace réservé du contenu 3">
            <a:extLst>
              <a:ext uri="{FF2B5EF4-FFF2-40B4-BE49-F238E27FC236}">
                <a16:creationId xmlns:a16="http://schemas.microsoft.com/office/drawing/2014/main" xmlns="" id="{20C415C4-833C-43B8-AE19-AD67F179AA70}"/>
              </a:ext>
            </a:extLst>
          </p:cNvPr>
          <p:cNvSpPr>
            <a:spLocks noGrp="1"/>
          </p:cNvSpPr>
          <p:nvPr>
            <p:ph idx="1"/>
          </p:nvPr>
        </p:nvSpPr>
        <p:spPr/>
        <p:txBody>
          <a:bodyPr>
            <a:normAutofit fontScale="92500" lnSpcReduction="20000"/>
          </a:bodyPr>
          <a:lstStyle/>
          <a:p>
            <a:r>
              <a:rPr lang="fr-FR" dirty="0"/>
              <a:t>Peut constituer et adhérer à un GE, toute personne physique ou morale, quelle que soit son activité (libérale, commerciale, industrielle, associative, ou agricole) et sa forme juridique. Si les différentes parties n’entrent pas dans le même champ d’application, elles devront choisir ensemble la convention collective applicable aux salariés du groupement, qui sera validée par l’inspection du travail.</a:t>
            </a:r>
          </a:p>
          <a:p>
            <a:r>
              <a:rPr lang="fr-FR" dirty="0"/>
              <a:t>Les GE peuvent être </a:t>
            </a:r>
            <a:r>
              <a:rPr lang="fr-FR" dirty="0" err="1"/>
              <a:t>monosectoriels</a:t>
            </a:r>
            <a:r>
              <a:rPr lang="fr-FR" dirty="0"/>
              <a:t> ou multisectoriels. Des entreprises de différents horizons professionnels peuvent se regrouper. Par exemple un agriculteur peut créer un GE avec une entreprise de logistique. Il en va de même pour une entreprise qui peut constituer un GE avec une association ou une collectivité territoriale.</a:t>
            </a:r>
          </a:p>
          <a:p>
            <a:r>
              <a:rPr lang="fr-FR" dirty="0"/>
              <a:t>Attention ! Cependant il y a quelques métiers qui sont réglementés et ne peuvent être mutualisés au sein d’un GE : comptable et avocat.</a:t>
            </a:r>
          </a:p>
          <a:p>
            <a:endParaRPr lang="fr-FR" dirty="0"/>
          </a:p>
        </p:txBody>
      </p:sp>
    </p:spTree>
    <p:extLst>
      <p:ext uri="{BB962C8B-B14F-4D97-AF65-F5344CB8AC3E}">
        <p14:creationId xmlns:p14="http://schemas.microsoft.com/office/powerpoint/2010/main" val="243641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82810A3-15E5-4718-BEA1-0ADCA5B644AE}"/>
              </a:ext>
            </a:extLst>
          </p:cNvPr>
          <p:cNvSpPr>
            <a:spLocks noGrp="1"/>
          </p:cNvSpPr>
          <p:nvPr>
            <p:ph idx="1"/>
          </p:nvPr>
        </p:nvSpPr>
        <p:spPr>
          <a:xfrm>
            <a:off x="838199" y="1936461"/>
            <a:ext cx="9572509" cy="3508382"/>
          </a:xfrm>
        </p:spPr>
        <p:txBody>
          <a:bodyPr>
            <a:normAutofit fontScale="77500" lnSpcReduction="20000"/>
          </a:bodyPr>
          <a:lstStyle/>
          <a:p>
            <a:r>
              <a:rPr lang="fr-FR" u="sng" dirty="0"/>
              <a:t>Le contexte actuel:</a:t>
            </a:r>
            <a:r>
              <a:rPr lang="fr-FR" dirty="0"/>
              <a:t/>
            </a:r>
            <a:br>
              <a:rPr lang="fr-FR" dirty="0"/>
            </a:br>
            <a:r>
              <a:rPr lang="fr-FR" dirty="0"/>
              <a:t/>
            </a:r>
            <a:br>
              <a:rPr lang="fr-FR" dirty="0"/>
            </a:br>
            <a:r>
              <a:rPr lang="fr-FR" dirty="0"/>
              <a:t>Pour répondre à l’article 38-1 et l’article 62 du code des marchés publics, les entreprises adhérentes à la FRTP Hauts de France s’appuient sur le GEIQ Pro TP.</a:t>
            </a:r>
            <a:br>
              <a:rPr lang="fr-FR" dirty="0"/>
            </a:br>
            <a:endParaRPr lang="fr-FR" dirty="0"/>
          </a:p>
          <a:p>
            <a:r>
              <a:rPr lang="fr-FR" b="1" i="1" u="sng" dirty="0"/>
              <a:t>Rappel: </a:t>
            </a:r>
            <a:r>
              <a:rPr lang="fr-FR" b="1" i="1" dirty="0"/>
              <a:t>	</a:t>
            </a:r>
          </a:p>
          <a:p>
            <a:pPr marL="0" indent="0">
              <a:buNone/>
            </a:pPr>
            <a:r>
              <a:rPr lang="fr-FR" sz="2200" i="1" dirty="0"/>
              <a:t>	Article 38-I des Marchés Publics (ordonnance du 23 juillet 2015) :  « la clause d’insertion comme condition d’exécution des marchés ».</a:t>
            </a:r>
            <a:br>
              <a:rPr lang="fr-FR" sz="2200" i="1" dirty="0"/>
            </a:br>
            <a:r>
              <a:rPr lang="fr-FR" sz="2200" i="1" dirty="0"/>
              <a:t>	Article 62 du décret : « la clause d’insertion comme critère de choix »,</a:t>
            </a:r>
            <a:br>
              <a:rPr lang="fr-FR" sz="2200" i="1" dirty="0"/>
            </a:br>
            <a:r>
              <a:rPr lang="fr-FR" sz="2200" i="1" dirty="0"/>
              <a:t/>
            </a:r>
            <a:br>
              <a:rPr lang="fr-FR" sz="2200" i="1" dirty="0"/>
            </a:br>
            <a:r>
              <a:rPr lang="fr-FR" i="1" dirty="0"/>
              <a:t>Dès lors, le GEIQ Pro TP, embauche par le biais des partenaires de l’emploi des publics éligibles à la clause d’insertion.</a:t>
            </a:r>
            <a:br>
              <a:rPr lang="fr-FR" i="1" dirty="0"/>
            </a:br>
            <a:r>
              <a:rPr lang="fr-FR" i="1" dirty="0"/>
              <a:t>Les Parcours mis en place alternent de la formation professionnelle et des mises à disposition en entreprise.</a:t>
            </a:r>
            <a:endParaRPr lang="fr-FR" dirty="0"/>
          </a:p>
        </p:txBody>
      </p:sp>
      <p:pic>
        <p:nvPicPr>
          <p:cNvPr id="1026" name="Picture 2">
            <a:extLst>
              <a:ext uri="{FF2B5EF4-FFF2-40B4-BE49-F238E27FC236}">
                <a16:creationId xmlns:a16="http://schemas.microsoft.com/office/drawing/2014/main" xmlns="" id="{993779E0-1C1F-43D0-8260-9924F974B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162"/>
            <a:ext cx="974292" cy="875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a:extLst>
              <a:ext uri="{FF2B5EF4-FFF2-40B4-BE49-F238E27FC236}">
                <a16:creationId xmlns:a16="http://schemas.microsoft.com/office/drawing/2014/main" xmlns="" id="{DA67B874-8225-4F3B-A558-367729B67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7" y="1"/>
            <a:ext cx="974292" cy="974292"/>
          </a:xfrm>
          <a:prstGeom prst="rect">
            <a:avLst/>
          </a:prstGeom>
        </p:spPr>
      </p:pic>
      <p:sp>
        <p:nvSpPr>
          <p:cNvPr id="2" name="Titre 1">
            <a:extLst>
              <a:ext uri="{FF2B5EF4-FFF2-40B4-BE49-F238E27FC236}">
                <a16:creationId xmlns:a16="http://schemas.microsoft.com/office/drawing/2014/main" xmlns="" id="{A31F1FD3-DBCD-4C18-A1B5-53ED781AF9D1}"/>
              </a:ext>
            </a:extLst>
          </p:cNvPr>
          <p:cNvSpPr>
            <a:spLocks noGrp="1"/>
          </p:cNvSpPr>
          <p:nvPr>
            <p:ph type="title"/>
          </p:nvPr>
        </p:nvSpPr>
        <p:spPr>
          <a:xfrm>
            <a:off x="838200" y="291234"/>
            <a:ext cx="10515600" cy="1325563"/>
          </a:xfrm>
        </p:spPr>
        <p:txBody>
          <a:bodyPr/>
          <a:lstStyle/>
          <a:p>
            <a:r>
              <a:rPr lang="fr-FR" b="1" i="1" dirty="0">
                <a:solidFill>
                  <a:schemeClr val="accent1"/>
                </a:solidFill>
              </a:rPr>
              <a:t>Démarrage du  GE:  </a:t>
            </a:r>
            <a:r>
              <a:rPr lang="fr-FR" b="1" i="1" u="sng" dirty="0">
                <a:solidFill>
                  <a:schemeClr val="accent1"/>
                </a:solidFill>
              </a:rPr>
              <a:t>Objectif +</a:t>
            </a:r>
          </a:p>
        </p:txBody>
      </p:sp>
    </p:spTree>
    <p:extLst>
      <p:ext uri="{BB962C8B-B14F-4D97-AF65-F5344CB8AC3E}">
        <p14:creationId xmlns:p14="http://schemas.microsoft.com/office/powerpoint/2010/main" val="572883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BEFD2C8-8594-41B5-828A-815C4E381EE0}"/>
              </a:ext>
            </a:extLst>
          </p:cNvPr>
          <p:cNvSpPr>
            <a:spLocks noGrp="1"/>
          </p:cNvSpPr>
          <p:nvPr>
            <p:ph idx="1"/>
          </p:nvPr>
        </p:nvSpPr>
        <p:spPr>
          <a:xfrm>
            <a:off x="838200" y="55417"/>
            <a:ext cx="10515600" cy="5973763"/>
          </a:xfrm>
        </p:spPr>
        <p:txBody>
          <a:bodyPr/>
          <a:lstStyle/>
          <a:p>
            <a:r>
              <a:rPr lang="fr-FR" sz="1800" b="1" u="sng" dirty="0"/>
              <a:t>Le Parcours type:  </a:t>
            </a:r>
            <a:r>
              <a:rPr lang="fr-FR" sz="1800" dirty="0"/>
              <a:t>de 12 à 24 mois, le salarié consacre 25% de son tps de travail à la formation professionnelle, (ouvrier VRD, canalisateur, électromécanicien, conducteurs d’engins), le reste du temps à l’entreprise.  Le but étant l’obtention d’une qualification reconnue par l’Etat (Titre Professionnel, </a:t>
            </a:r>
            <a:r>
              <a:rPr lang="fr-FR" sz="1800" dirty="0" err="1"/>
              <a:t>Caces</a:t>
            </a:r>
            <a:r>
              <a:rPr lang="fr-FR" sz="1800" dirty="0"/>
              <a:t>, formations réglementaires). </a:t>
            </a:r>
          </a:p>
          <a:p>
            <a:endParaRPr lang="fr-FR" sz="1800" u="sng" dirty="0"/>
          </a:p>
          <a:p>
            <a:r>
              <a:rPr lang="fr-FR" sz="1800" b="1" u="sng" dirty="0"/>
              <a:t>A l’issue de ces parcours:</a:t>
            </a:r>
            <a:r>
              <a:rPr lang="fr-FR" sz="1800" b="1" dirty="0"/>
              <a:t> </a:t>
            </a:r>
            <a:r>
              <a:rPr lang="fr-FR" sz="1800" dirty="0"/>
              <a:t>	</a:t>
            </a:r>
          </a:p>
          <a:p>
            <a:pPr marL="0" indent="0" algn="ctr">
              <a:buNone/>
            </a:pPr>
            <a:r>
              <a:rPr lang="fr-FR" sz="2400" dirty="0"/>
              <a:t>95% de montée en qualification</a:t>
            </a:r>
          </a:p>
          <a:p>
            <a:pPr marL="0" indent="0" algn="ctr">
              <a:buNone/>
            </a:pPr>
            <a:r>
              <a:rPr lang="fr-FR" sz="2400" dirty="0"/>
              <a:t>70% de retour à l’emploi pérenne, </a:t>
            </a:r>
            <a:r>
              <a:rPr lang="fr-FR" sz="2400" u="sng" dirty="0"/>
              <a:t>oui mais sous quelle forme?</a:t>
            </a:r>
          </a:p>
          <a:p>
            <a:pPr marL="0" indent="0" algn="ctr">
              <a:buNone/>
            </a:pPr>
            <a:endParaRPr lang="fr-FR" dirty="0"/>
          </a:p>
          <a:p>
            <a:pPr marL="0" indent="0" algn="ctr">
              <a:buNone/>
            </a:pPr>
            <a:endParaRPr lang="fr-FR" dirty="0"/>
          </a:p>
        </p:txBody>
      </p:sp>
      <p:cxnSp>
        <p:nvCxnSpPr>
          <p:cNvPr id="5" name="Connecteur droit avec flèche 4">
            <a:extLst>
              <a:ext uri="{FF2B5EF4-FFF2-40B4-BE49-F238E27FC236}">
                <a16:creationId xmlns:a16="http://schemas.microsoft.com/office/drawing/2014/main" xmlns="" id="{34E7CD9B-7013-45A9-AC43-B33D66A27F5A}"/>
              </a:ext>
            </a:extLst>
          </p:cNvPr>
          <p:cNvCxnSpPr>
            <a:cxnSpLocks/>
          </p:cNvCxnSpPr>
          <p:nvPr/>
        </p:nvCxnSpPr>
        <p:spPr>
          <a:xfrm flipH="1">
            <a:off x="4625113" y="2853101"/>
            <a:ext cx="1216890" cy="45968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 name="Connecteur droit avec flèche 7">
            <a:extLst>
              <a:ext uri="{FF2B5EF4-FFF2-40B4-BE49-F238E27FC236}">
                <a16:creationId xmlns:a16="http://schemas.microsoft.com/office/drawing/2014/main" xmlns="" id="{1FB89365-3616-4599-B590-485B25B2288D}"/>
              </a:ext>
            </a:extLst>
          </p:cNvPr>
          <p:cNvCxnSpPr>
            <a:cxnSpLocks/>
          </p:cNvCxnSpPr>
          <p:nvPr/>
        </p:nvCxnSpPr>
        <p:spPr>
          <a:xfrm>
            <a:off x="5891653" y="2829929"/>
            <a:ext cx="1331189" cy="55181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1" name="ZoneTexte 10">
            <a:extLst>
              <a:ext uri="{FF2B5EF4-FFF2-40B4-BE49-F238E27FC236}">
                <a16:creationId xmlns:a16="http://schemas.microsoft.com/office/drawing/2014/main" xmlns="" id="{0AC5B9F3-CD5F-416F-8F34-D9A5DF5F38F4}"/>
              </a:ext>
            </a:extLst>
          </p:cNvPr>
          <p:cNvSpPr txBox="1"/>
          <p:nvPr/>
        </p:nvSpPr>
        <p:spPr>
          <a:xfrm>
            <a:off x="2443018" y="3385128"/>
            <a:ext cx="2124364" cy="1604963"/>
          </a:xfrm>
          <a:prstGeom prst="rect">
            <a:avLst/>
          </a:prstGeom>
          <a:noFill/>
        </p:spPr>
        <p:txBody>
          <a:bodyPr wrap="square" rtlCol="0">
            <a:spAutoFit/>
          </a:bodyPr>
          <a:lstStyle/>
          <a:p>
            <a:endParaRPr lang="fr-FR" dirty="0"/>
          </a:p>
        </p:txBody>
      </p:sp>
      <p:sp>
        <p:nvSpPr>
          <p:cNvPr id="12" name="ZoneTexte 11">
            <a:extLst>
              <a:ext uri="{FF2B5EF4-FFF2-40B4-BE49-F238E27FC236}">
                <a16:creationId xmlns:a16="http://schemas.microsoft.com/office/drawing/2014/main" xmlns="" id="{01C6E895-BD46-4DAD-B3DC-3578B80F01E2}"/>
              </a:ext>
            </a:extLst>
          </p:cNvPr>
          <p:cNvSpPr txBox="1"/>
          <p:nvPr/>
        </p:nvSpPr>
        <p:spPr>
          <a:xfrm>
            <a:off x="2900796" y="3197073"/>
            <a:ext cx="2124364" cy="369332"/>
          </a:xfrm>
          <a:prstGeom prst="rect">
            <a:avLst/>
          </a:prstGeom>
          <a:noFill/>
        </p:spPr>
        <p:txBody>
          <a:bodyPr wrap="square" rtlCol="0">
            <a:spAutoFit/>
          </a:bodyPr>
          <a:lstStyle/>
          <a:p>
            <a:r>
              <a:rPr lang="fr-FR" dirty="0"/>
              <a:t>70 % en intérim</a:t>
            </a:r>
          </a:p>
        </p:txBody>
      </p:sp>
      <p:sp>
        <p:nvSpPr>
          <p:cNvPr id="13" name="ZoneTexte 12">
            <a:extLst>
              <a:ext uri="{FF2B5EF4-FFF2-40B4-BE49-F238E27FC236}">
                <a16:creationId xmlns:a16="http://schemas.microsoft.com/office/drawing/2014/main" xmlns="" id="{84FCF940-5DA0-4AE2-B894-9BFC88EEE228}"/>
              </a:ext>
            </a:extLst>
          </p:cNvPr>
          <p:cNvSpPr txBox="1"/>
          <p:nvPr/>
        </p:nvSpPr>
        <p:spPr>
          <a:xfrm>
            <a:off x="7416800" y="3105834"/>
            <a:ext cx="2632363" cy="646331"/>
          </a:xfrm>
          <a:prstGeom prst="rect">
            <a:avLst/>
          </a:prstGeom>
          <a:noFill/>
        </p:spPr>
        <p:txBody>
          <a:bodyPr wrap="square" rtlCol="0">
            <a:spAutoFit/>
          </a:bodyPr>
          <a:lstStyle/>
          <a:p>
            <a:r>
              <a:rPr lang="fr-FR" dirty="0"/>
              <a:t>30 % en entreprise sous forme de CDD ou CDI</a:t>
            </a:r>
          </a:p>
        </p:txBody>
      </p:sp>
      <p:sp>
        <p:nvSpPr>
          <p:cNvPr id="17" name="ZoneTexte 16">
            <a:extLst>
              <a:ext uri="{FF2B5EF4-FFF2-40B4-BE49-F238E27FC236}">
                <a16:creationId xmlns:a16="http://schemas.microsoft.com/office/drawing/2014/main" xmlns="" id="{966941D6-BB66-48FE-AFCC-291FFF0ED18F}"/>
              </a:ext>
            </a:extLst>
          </p:cNvPr>
          <p:cNvSpPr txBox="1"/>
          <p:nvPr/>
        </p:nvSpPr>
        <p:spPr>
          <a:xfrm>
            <a:off x="1126836" y="3987201"/>
            <a:ext cx="10437091" cy="2585323"/>
          </a:xfrm>
          <a:prstGeom prst="rect">
            <a:avLst/>
          </a:prstGeom>
          <a:noFill/>
        </p:spPr>
        <p:txBody>
          <a:bodyPr wrap="square" rtlCol="0">
            <a:spAutoFit/>
          </a:bodyPr>
          <a:lstStyle/>
          <a:p>
            <a:r>
              <a:rPr lang="fr-FR" u="sng" dirty="0"/>
              <a:t>En cas de recours à l’intérim, </a:t>
            </a:r>
            <a:r>
              <a:rPr lang="fr-FR" u="sng" dirty="0">
                <a:solidFill>
                  <a:srgbClr val="FF0000"/>
                </a:solidFill>
              </a:rPr>
              <a:t>une double sanction s’applique pour la profession </a:t>
            </a:r>
            <a:r>
              <a:rPr lang="fr-FR" dirty="0"/>
              <a:t>:</a:t>
            </a:r>
          </a:p>
          <a:p>
            <a:r>
              <a:rPr lang="fr-FR" dirty="0"/>
              <a:t>L’intérim coûte cher ( 25% de plus que des contrats portés par le GEIQ)</a:t>
            </a:r>
          </a:p>
          <a:p>
            <a:r>
              <a:rPr lang="fr-FR" dirty="0"/>
              <a:t>Les fonds investis par l’OPCO pour les formations professionnelles bénéficient aux agences d’intérim qui récupèrent à la fin des parcours GEIQ Pro TP des salariés formés et autonomes. </a:t>
            </a:r>
          </a:p>
          <a:p>
            <a:endParaRPr lang="fr-FR" dirty="0"/>
          </a:p>
          <a:p>
            <a:r>
              <a:rPr lang="fr-FR" b="1" i="1" dirty="0">
                <a:solidFill>
                  <a:schemeClr val="accent1"/>
                </a:solidFill>
              </a:rPr>
              <a:t>Dès lors, La création </a:t>
            </a:r>
            <a:r>
              <a:rPr lang="fr-FR" b="1" i="1" u="sng" dirty="0">
                <a:solidFill>
                  <a:schemeClr val="accent1"/>
                </a:solidFill>
              </a:rPr>
              <a:t>d’Objectif +</a:t>
            </a:r>
            <a:r>
              <a:rPr lang="fr-FR" b="1" i="1" dirty="0">
                <a:solidFill>
                  <a:schemeClr val="accent1"/>
                </a:solidFill>
              </a:rPr>
              <a:t>  permettrait aux entreprises d’optimiser leur volet de main-d'œuvre extérieure structurelle.</a:t>
            </a:r>
          </a:p>
          <a:p>
            <a:endParaRPr lang="fr-FR" dirty="0"/>
          </a:p>
          <a:p>
            <a:endParaRPr lang="fr-FR" dirty="0"/>
          </a:p>
        </p:txBody>
      </p:sp>
    </p:spTree>
    <p:extLst>
      <p:ext uri="{BB962C8B-B14F-4D97-AF65-F5344CB8AC3E}">
        <p14:creationId xmlns:p14="http://schemas.microsoft.com/office/powerpoint/2010/main" val="1491852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E822C1-5DEF-46EF-9D70-C0724E08FA05}"/>
              </a:ext>
            </a:extLst>
          </p:cNvPr>
          <p:cNvSpPr>
            <a:spLocks noGrp="1"/>
          </p:cNvSpPr>
          <p:nvPr>
            <p:ph type="title"/>
          </p:nvPr>
        </p:nvSpPr>
        <p:spPr/>
        <p:txBody>
          <a:bodyPr/>
          <a:lstStyle/>
          <a:p>
            <a:r>
              <a:rPr lang="fr-FR" b="1" i="1" dirty="0">
                <a:solidFill>
                  <a:schemeClr val="accent1"/>
                </a:solidFill>
              </a:rPr>
              <a:t>Objectif +: son mode de fonctionnement</a:t>
            </a:r>
          </a:p>
        </p:txBody>
      </p:sp>
      <p:sp>
        <p:nvSpPr>
          <p:cNvPr id="5" name="ZoneTexte 4">
            <a:extLst>
              <a:ext uri="{FF2B5EF4-FFF2-40B4-BE49-F238E27FC236}">
                <a16:creationId xmlns:a16="http://schemas.microsoft.com/office/drawing/2014/main" xmlns="" id="{DA509470-251D-40E4-87A0-499572A7CE52}"/>
              </a:ext>
            </a:extLst>
          </p:cNvPr>
          <p:cNvSpPr txBox="1"/>
          <p:nvPr/>
        </p:nvSpPr>
        <p:spPr>
          <a:xfrm>
            <a:off x="7296338" y="3714798"/>
            <a:ext cx="2922309" cy="369332"/>
          </a:xfrm>
          <a:prstGeom prst="rect">
            <a:avLst/>
          </a:prstGeom>
          <a:noFill/>
          <a:ln w="19050">
            <a:solidFill>
              <a:schemeClr val="tx1"/>
            </a:solidFill>
          </a:ln>
        </p:spPr>
        <p:txBody>
          <a:bodyPr wrap="square" rtlCol="0">
            <a:spAutoFit/>
          </a:bodyPr>
          <a:lstStyle/>
          <a:p>
            <a:pPr algn="ctr"/>
            <a:r>
              <a:rPr lang="fr-FR" b="1" dirty="0">
                <a:solidFill>
                  <a:schemeClr val="accent1"/>
                </a:solidFill>
              </a:rPr>
              <a:t>Objectif +</a:t>
            </a:r>
          </a:p>
        </p:txBody>
      </p:sp>
      <p:sp>
        <p:nvSpPr>
          <p:cNvPr id="6" name="ZoneTexte 5">
            <a:extLst>
              <a:ext uri="{FF2B5EF4-FFF2-40B4-BE49-F238E27FC236}">
                <a16:creationId xmlns:a16="http://schemas.microsoft.com/office/drawing/2014/main" xmlns="" id="{3D87C7FE-9A8C-49BA-9A40-59BAC1EED3BD}"/>
              </a:ext>
            </a:extLst>
          </p:cNvPr>
          <p:cNvSpPr txBox="1"/>
          <p:nvPr/>
        </p:nvSpPr>
        <p:spPr>
          <a:xfrm>
            <a:off x="7296338" y="4632182"/>
            <a:ext cx="2922309" cy="646331"/>
          </a:xfrm>
          <a:prstGeom prst="rect">
            <a:avLst/>
          </a:prstGeom>
          <a:noFill/>
          <a:ln w="19050">
            <a:solidFill>
              <a:schemeClr val="tx1"/>
            </a:solidFill>
          </a:ln>
        </p:spPr>
        <p:txBody>
          <a:bodyPr wrap="square" rtlCol="0">
            <a:spAutoFit/>
          </a:bodyPr>
          <a:lstStyle/>
          <a:p>
            <a:pPr algn="ctr"/>
            <a:r>
              <a:rPr lang="fr-FR" dirty="0"/>
              <a:t>Contrat de travail, fiche de paie, accompagnement</a:t>
            </a:r>
          </a:p>
        </p:txBody>
      </p:sp>
      <p:sp>
        <p:nvSpPr>
          <p:cNvPr id="7" name="ZoneTexte 6">
            <a:extLst>
              <a:ext uri="{FF2B5EF4-FFF2-40B4-BE49-F238E27FC236}">
                <a16:creationId xmlns:a16="http://schemas.microsoft.com/office/drawing/2014/main" xmlns="" id="{7557EF40-61A3-4EE3-91BD-2D9870472CB9}"/>
              </a:ext>
            </a:extLst>
          </p:cNvPr>
          <p:cNvSpPr txBox="1"/>
          <p:nvPr/>
        </p:nvSpPr>
        <p:spPr>
          <a:xfrm>
            <a:off x="7296338" y="2496871"/>
            <a:ext cx="2922309" cy="646331"/>
          </a:xfrm>
          <a:prstGeom prst="rect">
            <a:avLst/>
          </a:prstGeom>
          <a:noFill/>
          <a:ln w="19050">
            <a:solidFill>
              <a:schemeClr val="tx1"/>
            </a:solidFill>
          </a:ln>
        </p:spPr>
        <p:txBody>
          <a:bodyPr wrap="square" rtlCol="0">
            <a:spAutoFit/>
          </a:bodyPr>
          <a:lstStyle/>
          <a:p>
            <a:pPr algn="ctr"/>
            <a:r>
              <a:rPr lang="fr-FR" dirty="0"/>
              <a:t>Facture en fonction du temps de travail</a:t>
            </a:r>
          </a:p>
        </p:txBody>
      </p:sp>
      <p:sp>
        <p:nvSpPr>
          <p:cNvPr id="8" name="ZoneTexte 7">
            <a:extLst>
              <a:ext uri="{FF2B5EF4-FFF2-40B4-BE49-F238E27FC236}">
                <a16:creationId xmlns:a16="http://schemas.microsoft.com/office/drawing/2014/main" xmlns="" id="{7237E625-770D-45CD-9203-DE3B257C76DE}"/>
              </a:ext>
            </a:extLst>
          </p:cNvPr>
          <p:cNvSpPr txBox="1"/>
          <p:nvPr/>
        </p:nvSpPr>
        <p:spPr>
          <a:xfrm>
            <a:off x="7296338" y="5829673"/>
            <a:ext cx="2922309" cy="369332"/>
          </a:xfrm>
          <a:prstGeom prst="rect">
            <a:avLst/>
          </a:prstGeom>
          <a:noFill/>
          <a:ln w="19050">
            <a:solidFill>
              <a:schemeClr val="tx1"/>
            </a:solidFill>
          </a:ln>
        </p:spPr>
        <p:txBody>
          <a:bodyPr wrap="square" rtlCol="0">
            <a:spAutoFit/>
          </a:bodyPr>
          <a:lstStyle/>
          <a:p>
            <a:pPr algn="ctr"/>
            <a:r>
              <a:rPr lang="fr-FR" dirty="0"/>
              <a:t>Salarié(s) </a:t>
            </a:r>
          </a:p>
        </p:txBody>
      </p:sp>
      <p:sp>
        <p:nvSpPr>
          <p:cNvPr id="9" name="ZoneTexte 8">
            <a:extLst>
              <a:ext uri="{FF2B5EF4-FFF2-40B4-BE49-F238E27FC236}">
                <a16:creationId xmlns:a16="http://schemas.microsoft.com/office/drawing/2014/main" xmlns="" id="{E1698264-2DC8-4D60-A726-79B68C1030D2}"/>
              </a:ext>
            </a:extLst>
          </p:cNvPr>
          <p:cNvSpPr txBox="1"/>
          <p:nvPr/>
        </p:nvSpPr>
        <p:spPr>
          <a:xfrm>
            <a:off x="7296338" y="1551892"/>
            <a:ext cx="2922309" cy="369332"/>
          </a:xfrm>
          <a:prstGeom prst="rect">
            <a:avLst/>
          </a:prstGeom>
          <a:noFill/>
          <a:ln w="19050">
            <a:solidFill>
              <a:schemeClr val="tx1"/>
            </a:solidFill>
          </a:ln>
        </p:spPr>
        <p:txBody>
          <a:bodyPr wrap="square" rtlCol="0">
            <a:spAutoFit/>
          </a:bodyPr>
          <a:lstStyle/>
          <a:p>
            <a:pPr algn="ctr"/>
            <a:r>
              <a:rPr lang="fr-FR" dirty="0"/>
              <a:t>Entreprise adhérente</a:t>
            </a:r>
          </a:p>
        </p:txBody>
      </p:sp>
      <p:sp>
        <p:nvSpPr>
          <p:cNvPr id="12" name="ZoneTexte 11">
            <a:extLst>
              <a:ext uri="{FF2B5EF4-FFF2-40B4-BE49-F238E27FC236}">
                <a16:creationId xmlns:a16="http://schemas.microsoft.com/office/drawing/2014/main" xmlns="" id="{43637AD9-88DC-402F-8263-90EBD4E65F9A}"/>
              </a:ext>
            </a:extLst>
          </p:cNvPr>
          <p:cNvSpPr txBox="1"/>
          <p:nvPr/>
        </p:nvSpPr>
        <p:spPr>
          <a:xfrm>
            <a:off x="838200" y="1594298"/>
            <a:ext cx="4525652" cy="3139321"/>
          </a:xfrm>
          <a:prstGeom prst="rect">
            <a:avLst/>
          </a:prstGeom>
          <a:noFill/>
        </p:spPr>
        <p:txBody>
          <a:bodyPr wrap="square" rtlCol="0">
            <a:spAutoFit/>
          </a:bodyPr>
          <a:lstStyle/>
          <a:p>
            <a:pPr algn="just"/>
            <a:r>
              <a:rPr lang="fr-FR" sz="1600" dirty="0"/>
              <a:t>Association loi 1901, </a:t>
            </a:r>
            <a:r>
              <a:rPr lang="fr-FR" sz="1600" u="sng" dirty="0"/>
              <a:t>à but non lucratif</a:t>
            </a:r>
            <a:r>
              <a:rPr lang="fr-FR" sz="1600" dirty="0"/>
              <a:t>, qui permet à plusieurs employeurs de se réunir afin de partager entre eux le temps de travail d’un ou de plusieurs salariés. </a:t>
            </a:r>
          </a:p>
          <a:p>
            <a:pPr algn="just"/>
            <a:endParaRPr lang="fr-FR" sz="1600" dirty="0"/>
          </a:p>
          <a:p>
            <a:pPr algn="just"/>
            <a:r>
              <a:rPr lang="fr-FR" sz="1600" dirty="0"/>
              <a:t>La finalité est de répondre aux besoins en compétences des entreprises, tout en proposant une offre d’emploi à temps plein et pérenne au salarié</a:t>
            </a:r>
          </a:p>
          <a:p>
            <a:endParaRPr lang="fr-FR" dirty="0"/>
          </a:p>
          <a:p>
            <a:endParaRPr lang="fr-FR" dirty="0"/>
          </a:p>
          <a:p>
            <a:endParaRPr lang="fr-FR" dirty="0"/>
          </a:p>
        </p:txBody>
      </p:sp>
      <p:sp>
        <p:nvSpPr>
          <p:cNvPr id="13" name="Flèche : pentagone 12">
            <a:extLst>
              <a:ext uri="{FF2B5EF4-FFF2-40B4-BE49-F238E27FC236}">
                <a16:creationId xmlns:a16="http://schemas.microsoft.com/office/drawing/2014/main" xmlns="" id="{C83E7F13-4DCB-43C0-BC3D-7C5902A59ECA}"/>
              </a:ext>
            </a:extLst>
          </p:cNvPr>
          <p:cNvSpPr/>
          <p:nvPr/>
        </p:nvSpPr>
        <p:spPr>
          <a:xfrm rot="16200000">
            <a:off x="8486441" y="5438085"/>
            <a:ext cx="544946" cy="23822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 pentagone 13">
            <a:extLst>
              <a:ext uri="{FF2B5EF4-FFF2-40B4-BE49-F238E27FC236}">
                <a16:creationId xmlns:a16="http://schemas.microsoft.com/office/drawing/2014/main" xmlns="" id="{17BB6E5E-38D3-497C-8110-E9E3A103120F}"/>
              </a:ext>
            </a:extLst>
          </p:cNvPr>
          <p:cNvSpPr/>
          <p:nvPr/>
        </p:nvSpPr>
        <p:spPr>
          <a:xfrm rot="5400000">
            <a:off x="8486903" y="4237488"/>
            <a:ext cx="544946" cy="23823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pentagone 14">
            <a:extLst>
              <a:ext uri="{FF2B5EF4-FFF2-40B4-BE49-F238E27FC236}">
                <a16:creationId xmlns:a16="http://schemas.microsoft.com/office/drawing/2014/main" xmlns="" id="{DA867D76-BB4E-4A22-98E4-6EAC4634132B}"/>
              </a:ext>
            </a:extLst>
          </p:cNvPr>
          <p:cNvSpPr/>
          <p:nvPr/>
        </p:nvSpPr>
        <p:spPr>
          <a:xfrm rot="16200000">
            <a:off x="8486442" y="3321047"/>
            <a:ext cx="544946" cy="23822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 pentagone 15">
            <a:extLst>
              <a:ext uri="{FF2B5EF4-FFF2-40B4-BE49-F238E27FC236}">
                <a16:creationId xmlns:a16="http://schemas.microsoft.com/office/drawing/2014/main" xmlns="" id="{BD4DB077-BFAF-4259-B1FE-F340B43699BE}"/>
              </a:ext>
            </a:extLst>
          </p:cNvPr>
          <p:cNvSpPr/>
          <p:nvPr/>
        </p:nvSpPr>
        <p:spPr>
          <a:xfrm rot="16200000">
            <a:off x="8486442" y="2099069"/>
            <a:ext cx="544946" cy="23822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a16="http://schemas.microsoft.com/office/drawing/2014/main" xmlns="" id="{5C26A13E-E00C-41D9-A8EB-4D111E1B15B6}"/>
              </a:ext>
            </a:extLst>
          </p:cNvPr>
          <p:cNvSpPr/>
          <p:nvPr/>
        </p:nvSpPr>
        <p:spPr>
          <a:xfrm>
            <a:off x="10601036" y="3282510"/>
            <a:ext cx="1505527" cy="1071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p>
          <a:p>
            <a:pPr algn="ctr"/>
            <a:r>
              <a:rPr lang="fr-FR" sz="1200" dirty="0"/>
              <a:t>Responsable de l’exécution du travail</a:t>
            </a:r>
          </a:p>
          <a:p>
            <a:pPr algn="ctr"/>
            <a:r>
              <a:rPr lang="fr-FR" sz="1200" dirty="0"/>
              <a:t>  </a:t>
            </a:r>
          </a:p>
        </p:txBody>
      </p:sp>
      <p:cxnSp>
        <p:nvCxnSpPr>
          <p:cNvPr id="19" name="Connecteur droit 18">
            <a:extLst>
              <a:ext uri="{FF2B5EF4-FFF2-40B4-BE49-F238E27FC236}">
                <a16:creationId xmlns:a16="http://schemas.microsoft.com/office/drawing/2014/main" xmlns="" id="{5E07D7EE-B819-4687-BC2C-3C0BC74156E9}"/>
              </a:ext>
            </a:extLst>
          </p:cNvPr>
          <p:cNvCxnSpPr>
            <a:endCxn id="17" idx="0"/>
          </p:cNvCxnSpPr>
          <p:nvPr/>
        </p:nvCxnSpPr>
        <p:spPr>
          <a:xfrm>
            <a:off x="10218647" y="1921224"/>
            <a:ext cx="1135153" cy="1361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xmlns="" id="{D8178058-C7CF-454A-9F51-838A4B7B0AE6}"/>
              </a:ext>
            </a:extLst>
          </p:cNvPr>
          <p:cNvCxnSpPr>
            <a:stCxn id="17" idx="4"/>
          </p:cNvCxnSpPr>
          <p:nvPr/>
        </p:nvCxnSpPr>
        <p:spPr>
          <a:xfrm flipH="1">
            <a:off x="10218647" y="4354145"/>
            <a:ext cx="1135153" cy="1475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5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19A246-8BD8-4E0E-A6A8-81EE47D26438}"/>
              </a:ext>
            </a:extLst>
          </p:cNvPr>
          <p:cNvSpPr>
            <a:spLocks noGrp="1"/>
          </p:cNvSpPr>
          <p:nvPr>
            <p:ph type="title"/>
          </p:nvPr>
        </p:nvSpPr>
        <p:spPr>
          <a:xfrm>
            <a:off x="838200" y="309325"/>
            <a:ext cx="10515600" cy="1325563"/>
          </a:xfrm>
        </p:spPr>
        <p:txBody>
          <a:bodyPr/>
          <a:lstStyle/>
          <a:p>
            <a:r>
              <a:rPr lang="fr-FR" b="1" i="1" dirty="0">
                <a:solidFill>
                  <a:schemeClr val="accent1"/>
                </a:solidFill>
              </a:rPr>
              <a:t>Objectif +: des intérêts pour chacun </a:t>
            </a:r>
            <a:r>
              <a:rPr lang="fr-FR" dirty="0"/>
              <a:t/>
            </a:r>
            <a:br>
              <a:rPr lang="fr-FR" dirty="0"/>
            </a:br>
            <a:endParaRPr lang="fr-FR" dirty="0"/>
          </a:p>
        </p:txBody>
      </p:sp>
      <p:sp>
        <p:nvSpPr>
          <p:cNvPr id="4" name="ZoneTexte 3">
            <a:extLst>
              <a:ext uri="{FF2B5EF4-FFF2-40B4-BE49-F238E27FC236}">
                <a16:creationId xmlns:a16="http://schemas.microsoft.com/office/drawing/2014/main" xmlns="" id="{7BCD1D03-C672-450F-BAE4-9EF295F19879}"/>
              </a:ext>
            </a:extLst>
          </p:cNvPr>
          <p:cNvSpPr txBox="1"/>
          <p:nvPr/>
        </p:nvSpPr>
        <p:spPr>
          <a:xfrm>
            <a:off x="838199" y="2844757"/>
            <a:ext cx="5165436" cy="2585323"/>
          </a:xfrm>
          <a:prstGeom prst="rect">
            <a:avLst/>
          </a:prstGeom>
          <a:noFill/>
        </p:spPr>
        <p:txBody>
          <a:bodyPr wrap="square" rtlCol="0">
            <a:spAutoFit/>
          </a:bodyPr>
          <a:lstStyle/>
          <a:p>
            <a:r>
              <a:rPr lang="fr-FR" b="1" u="sng" dirty="0"/>
              <a:t>Pour l’entreprise:</a:t>
            </a:r>
          </a:p>
          <a:p>
            <a:endParaRPr lang="fr-FR" dirty="0"/>
          </a:p>
          <a:p>
            <a:pPr marL="285750" indent="-285750">
              <a:buFont typeface="Wingdings" panose="05000000000000000000" pitchFamily="2" charset="2"/>
              <a:buChar char="Ø"/>
            </a:pPr>
            <a:r>
              <a:rPr lang="fr-FR" dirty="0"/>
              <a:t>Gain de temps et de ressources, Décharge administrative (DUE, visite médicale, gestion du contrat à la charge du GE)</a:t>
            </a:r>
          </a:p>
          <a:p>
            <a:pPr marL="285750" indent="-285750">
              <a:buFont typeface="Wingdings" panose="05000000000000000000" pitchFamily="2" charset="2"/>
              <a:buChar char="Ø"/>
            </a:pPr>
            <a:r>
              <a:rPr lang="fr-FR" dirty="0"/>
              <a:t>La bonne compétence au bon moment, Recourir à une main d’œuvre qualifiée et autonome en cas de pic d’activité. </a:t>
            </a:r>
          </a:p>
          <a:p>
            <a:pPr marL="285750" indent="-285750">
              <a:buFont typeface="Wingdings" panose="05000000000000000000" pitchFamily="2" charset="2"/>
              <a:buChar char="Ø"/>
            </a:pPr>
            <a:r>
              <a:rPr lang="fr-FR" dirty="0"/>
              <a:t>Faible coût de mise à disposition</a:t>
            </a:r>
          </a:p>
        </p:txBody>
      </p:sp>
      <p:sp>
        <p:nvSpPr>
          <p:cNvPr id="5" name="ZoneTexte 4">
            <a:extLst>
              <a:ext uri="{FF2B5EF4-FFF2-40B4-BE49-F238E27FC236}">
                <a16:creationId xmlns:a16="http://schemas.microsoft.com/office/drawing/2014/main" xmlns="" id="{4A483622-821C-4848-B339-D8A64D89D1CB}"/>
              </a:ext>
            </a:extLst>
          </p:cNvPr>
          <p:cNvSpPr txBox="1"/>
          <p:nvPr/>
        </p:nvSpPr>
        <p:spPr>
          <a:xfrm>
            <a:off x="6273588" y="3020201"/>
            <a:ext cx="5165436" cy="2308324"/>
          </a:xfrm>
          <a:prstGeom prst="rect">
            <a:avLst/>
          </a:prstGeom>
          <a:noFill/>
        </p:spPr>
        <p:txBody>
          <a:bodyPr wrap="square" rtlCol="0">
            <a:spAutoFit/>
          </a:bodyPr>
          <a:lstStyle/>
          <a:p>
            <a:r>
              <a:rPr lang="fr-FR" b="1" u="sng" dirty="0"/>
              <a:t>Pour le salarié:</a:t>
            </a:r>
          </a:p>
          <a:p>
            <a:endParaRPr lang="fr-FR" dirty="0"/>
          </a:p>
          <a:p>
            <a:pPr marL="285750" indent="-285750">
              <a:buFont typeface="Wingdings" panose="05000000000000000000" pitchFamily="2" charset="2"/>
              <a:buChar char="Ø"/>
            </a:pPr>
            <a:r>
              <a:rPr lang="fr-FR" dirty="0"/>
              <a:t>Emploi stable</a:t>
            </a:r>
          </a:p>
          <a:p>
            <a:pPr marL="285750" indent="-285750">
              <a:buFont typeface="Wingdings" panose="05000000000000000000" pitchFamily="2" charset="2"/>
              <a:buChar char="Ø"/>
            </a:pPr>
            <a:r>
              <a:rPr lang="fr-FR" dirty="0"/>
              <a:t>Conditions salariales de la convention collective des travaux publics.</a:t>
            </a:r>
          </a:p>
          <a:p>
            <a:pPr marL="285750" indent="-285750">
              <a:buFont typeface="Wingdings" panose="05000000000000000000" pitchFamily="2" charset="2"/>
              <a:buChar char="Ø"/>
            </a:pPr>
            <a:r>
              <a:rPr lang="fr-FR" dirty="0"/>
              <a:t>Protection sociale renforcée.</a:t>
            </a:r>
          </a:p>
          <a:p>
            <a:pPr marL="285750" indent="-285750">
              <a:buFont typeface="Wingdings" panose="05000000000000000000" pitchFamily="2" charset="2"/>
              <a:buChar char="Ø"/>
            </a:pPr>
            <a:r>
              <a:rPr lang="fr-FR" dirty="0"/>
              <a:t>Plus de chances d’être embauché en CDI.</a:t>
            </a:r>
          </a:p>
          <a:p>
            <a:endParaRPr lang="fr-FR" dirty="0"/>
          </a:p>
        </p:txBody>
      </p:sp>
      <p:sp>
        <p:nvSpPr>
          <p:cNvPr id="6" name="ZoneTexte 5">
            <a:extLst>
              <a:ext uri="{FF2B5EF4-FFF2-40B4-BE49-F238E27FC236}">
                <a16:creationId xmlns:a16="http://schemas.microsoft.com/office/drawing/2014/main" xmlns="" id="{AAB84831-3BA5-47F1-AAEF-7CB377300A26}"/>
              </a:ext>
            </a:extLst>
          </p:cNvPr>
          <p:cNvSpPr txBox="1"/>
          <p:nvPr/>
        </p:nvSpPr>
        <p:spPr>
          <a:xfrm>
            <a:off x="733658" y="1685824"/>
            <a:ext cx="10539954" cy="369332"/>
          </a:xfrm>
          <a:prstGeom prst="rect">
            <a:avLst/>
          </a:prstGeom>
          <a:noFill/>
        </p:spPr>
        <p:txBody>
          <a:bodyPr wrap="square" rtlCol="0">
            <a:spAutoFit/>
          </a:bodyPr>
          <a:lstStyle/>
          <a:p>
            <a:pPr algn="ctr"/>
            <a:r>
              <a:rPr lang="fr-FR" b="1" i="1" dirty="0">
                <a:solidFill>
                  <a:schemeClr val="accent1"/>
                </a:solidFill>
              </a:rPr>
              <a:t>Un GE consacré au secteur des Travaux Publics, </a:t>
            </a:r>
            <a:r>
              <a:rPr lang="fr-FR" b="1" i="1" u="sng" dirty="0">
                <a:solidFill>
                  <a:schemeClr val="accent1"/>
                </a:solidFill>
              </a:rPr>
              <a:t>piloté et géré par des professionnels</a:t>
            </a:r>
            <a:r>
              <a:rPr lang="fr-FR" b="1" i="1" u="sng" dirty="0">
                <a:solidFill>
                  <a:schemeClr val="accent1"/>
                </a:solidFill>
                <a:latin typeface="Bradley Hand ITC" panose="03070402050302030203" pitchFamily="66" charset="0"/>
              </a:rPr>
              <a:t> </a:t>
            </a:r>
            <a:r>
              <a:rPr lang="fr-FR" b="1" i="1" u="sng" dirty="0">
                <a:solidFill>
                  <a:schemeClr val="accent1"/>
                </a:solidFill>
              </a:rPr>
              <a:t>du secteur d’activité. </a:t>
            </a:r>
            <a:endParaRPr lang="fr-FR" b="1" i="1" dirty="0">
              <a:solidFill>
                <a:schemeClr val="accent1"/>
              </a:solidFill>
            </a:endParaRPr>
          </a:p>
        </p:txBody>
      </p:sp>
    </p:spTree>
    <p:extLst>
      <p:ext uri="{BB962C8B-B14F-4D97-AF65-F5344CB8AC3E}">
        <p14:creationId xmlns:p14="http://schemas.microsoft.com/office/powerpoint/2010/main" val="12275393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70313</TotalTime>
  <Words>1044</Words>
  <Application>Microsoft Office PowerPoint</Application>
  <PresentationFormat>Personnalisé</PresentationFormat>
  <Paragraphs>81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Préambule</vt:lpstr>
      <vt:lpstr>L’origine du concept</vt:lpstr>
      <vt:lpstr>En quoi consiste l’outil</vt:lpstr>
      <vt:lpstr>Son fonctionnement</vt:lpstr>
      <vt:lpstr>Qui peut y adhérer?</vt:lpstr>
      <vt:lpstr>Démarrage du  GE:  Objectif +</vt:lpstr>
      <vt:lpstr>Présentation PowerPoint</vt:lpstr>
      <vt:lpstr>Objectif +: son mode de fonctionnement</vt:lpstr>
      <vt:lpstr>Objectif +: des intérêts pour chacun  </vt:lpstr>
      <vt:lpstr>Objectif +:  un outil adapté à la conjoncture</vt:lpstr>
      <vt:lpstr>Objectif +: un outil adapté aux grands projets</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de création d’un GE</dc:title>
  <dc:creator>olivier fortuna</dc:creator>
  <cp:lastModifiedBy>Nicolas Delecourt</cp:lastModifiedBy>
  <cp:revision>38</cp:revision>
  <cp:lastPrinted>2019-08-26T14:19:32Z</cp:lastPrinted>
  <dcterms:created xsi:type="dcterms:W3CDTF">2019-01-09T13:52:30Z</dcterms:created>
  <dcterms:modified xsi:type="dcterms:W3CDTF">2019-08-27T08:48:07Z</dcterms:modified>
</cp:coreProperties>
</file>